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sap" charset="1" panose="020F0504030202060203"/>
      <p:regular r:id="rId17"/>
    </p:embeddedFont>
    <p:embeddedFont>
      <p:font typeface="Muli Bold" charset="1" panose="00000800000000000000"/>
      <p:regular r:id="rId18"/>
    </p:embeddedFont>
    <p:embeddedFont>
      <p:font typeface="Asap Bold" charset="1" panose="020F0804030202060203"/>
      <p:regular r:id="rId19"/>
    </p:embeddedFont>
    <p:embeddedFont>
      <p:font typeface="Muli" charset="1" panose="00000500000000000000"/>
      <p:regular r:id="rId20"/>
    </p:embeddedFont>
    <p:embeddedFont>
      <p:font typeface="Asap Bold Italics" charset="1" panose="020F08040302020D0203"/>
      <p:regular r:id="rId21"/>
    </p:embeddedFont>
    <p:embeddedFont>
      <p:font typeface="Noto Serif Display" charset="1" panose="02020502080505020204"/>
      <p:regular r:id="rId22"/>
    </p:embeddedFont>
    <p:embeddedFont>
      <p:font typeface="DejaVu Serif Bold" charset="1" panose="0206080305060502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gif" Type="http://schemas.openxmlformats.org/officeDocument/2006/relationships/image"/><Relationship Id="rId16" Target="../media/image15.gif" Type="http://schemas.openxmlformats.org/officeDocument/2006/relationships/image"/><Relationship Id="rId17" Target="../media/image16.gif"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lehuygiang28/vnpay" TargetMode="External" Type="http://schemas.openxmlformats.org/officeDocument/2006/relationships/hyperlink"/><Relationship Id="rId2" Target="../media/image40.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14.gif" Type="http://schemas.openxmlformats.org/officeDocument/2006/relationships/image"/><Relationship Id="rId6" Target="../media/image15.gif" Type="http://schemas.openxmlformats.org/officeDocument/2006/relationships/image"/><Relationship Id="rId7" Target="../media/image16.gif" Type="http://schemas.openxmlformats.org/officeDocument/2006/relationships/image"/><Relationship Id="rId8" Target="../media/image58.png" Type="http://schemas.openxmlformats.org/officeDocument/2006/relationships/image"/><Relationship Id="rId9" Target="https://github.com/lehuygiang28/vnpay"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14" Target="../media/image14.gif" Type="http://schemas.openxmlformats.org/officeDocument/2006/relationships/image"/><Relationship Id="rId15" Target="../media/image15.gif" Type="http://schemas.openxmlformats.org/officeDocument/2006/relationships/image"/><Relationship Id="rId16" Target="../media/image16.gif" Type="http://schemas.openxmlformats.org/officeDocument/2006/relationships/image"/><Relationship Id="rId2" Target="../media/image53.png" Type="http://schemas.openxmlformats.org/officeDocument/2006/relationships/image"/><Relationship Id="rId3" Target="../media/image59.png" Type="http://schemas.openxmlformats.org/officeDocument/2006/relationships/image"/><Relationship Id="rId4" Target="../media/image21.png" Type="http://schemas.openxmlformats.org/officeDocument/2006/relationships/image"/><Relationship Id="rId5" Target="../media/image60.pn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9.png" Type="http://schemas.openxmlformats.org/officeDocument/2006/relationships/image"/><Relationship Id="rId9"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14.gif" Type="http://schemas.openxmlformats.org/officeDocument/2006/relationships/image"/><Relationship Id="rId14" Target="../media/image15.gif" Type="http://schemas.openxmlformats.org/officeDocument/2006/relationships/image"/><Relationship Id="rId15" Target="../media/image16.gif"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6.png" Type="http://schemas.openxmlformats.org/officeDocument/2006/relationships/image"/><Relationship Id="rId13" Target="../media/image7.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14.gif" Type="http://schemas.openxmlformats.org/officeDocument/2006/relationships/image"/><Relationship Id="rId17" Target="../media/image15.gif" Type="http://schemas.openxmlformats.org/officeDocument/2006/relationships/image"/><Relationship Id="rId18" Target="../media/image16.gif"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jpe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5.png" Type="http://schemas.openxmlformats.org/officeDocument/2006/relationships/image"/><Relationship Id="rId12" Target="../media/image14.gif" Type="http://schemas.openxmlformats.org/officeDocument/2006/relationships/image"/><Relationship Id="rId13" Target="../media/image15.gif" Type="http://schemas.openxmlformats.org/officeDocument/2006/relationships/image"/><Relationship Id="rId14" Target="../media/image16.gif" Type="http://schemas.openxmlformats.org/officeDocument/2006/relationships/image"/><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3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14" Target="../media/image14.gif" Type="http://schemas.openxmlformats.org/officeDocument/2006/relationships/image"/><Relationship Id="rId15" Target="../media/image15.gif" Type="http://schemas.openxmlformats.org/officeDocument/2006/relationships/image"/><Relationship Id="rId16" Target="../media/image16.gif"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jpeg" Type="http://schemas.openxmlformats.org/officeDocument/2006/relationships/image"/><Relationship Id="rId7" Target="../media/image43.jpeg" Type="http://schemas.openxmlformats.org/officeDocument/2006/relationships/image"/><Relationship Id="rId8" Target="../media/image44.jpeg" Type="http://schemas.openxmlformats.org/officeDocument/2006/relationships/image"/><Relationship Id="rId9" Target="../media/image2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14" Target="../media/image14.gif" Type="http://schemas.openxmlformats.org/officeDocument/2006/relationships/image"/><Relationship Id="rId15" Target="../media/image15.gif" Type="http://schemas.openxmlformats.org/officeDocument/2006/relationships/image"/><Relationship Id="rId16" Target="../media/image16.gif"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jpeg" Type="http://schemas.openxmlformats.org/officeDocument/2006/relationships/image"/><Relationship Id="rId7" Target="../media/image43.jpeg" Type="http://schemas.openxmlformats.org/officeDocument/2006/relationships/image"/><Relationship Id="rId8" Target="../media/image44.jpeg" Type="http://schemas.openxmlformats.org/officeDocument/2006/relationships/image"/><Relationship Id="rId9" Target="../media/image2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9.png" Type="http://schemas.openxmlformats.org/officeDocument/2006/relationships/image"/><Relationship Id="rId12" Target="../media/image27.png" Type="http://schemas.openxmlformats.org/officeDocument/2006/relationships/image"/><Relationship Id="rId13" Target="../media/image10.png" Type="http://schemas.openxmlformats.org/officeDocument/2006/relationships/image"/><Relationship Id="rId14" Target="../media/image5.png" Type="http://schemas.openxmlformats.org/officeDocument/2006/relationships/image"/><Relationship Id="rId15" Target="../media/image33.png" Type="http://schemas.openxmlformats.org/officeDocument/2006/relationships/image"/><Relationship Id="rId16" Target="../media/image34.svg" Type="http://schemas.openxmlformats.org/officeDocument/2006/relationships/image"/><Relationship Id="rId17" Target="../media/image14.gif" Type="http://schemas.openxmlformats.org/officeDocument/2006/relationships/image"/><Relationship Id="rId18" Target="../media/image15.gif" Type="http://schemas.openxmlformats.org/officeDocument/2006/relationships/image"/><Relationship Id="rId19" Target="../media/image16.gif"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19.png" Type="http://schemas.openxmlformats.org/officeDocument/2006/relationships/image"/><Relationship Id="rId5" Target="../media/image45.png" Type="http://schemas.openxmlformats.org/officeDocument/2006/relationships/image"/><Relationship Id="rId6" Target="../media/image3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19.png" Type="http://schemas.openxmlformats.org/officeDocument/2006/relationships/image"/><Relationship Id="rId14" Target="../media/image14.gif" Type="http://schemas.openxmlformats.org/officeDocument/2006/relationships/image"/><Relationship Id="rId15" Target="../media/image15.gif" Type="http://schemas.openxmlformats.org/officeDocument/2006/relationships/image"/><Relationship Id="rId16" Target="../media/image16.gif" Type="http://schemas.openxmlformats.org/officeDocument/2006/relationships/image"/><Relationship Id="rId2" Target="../media/image49.png" Type="http://schemas.openxmlformats.org/officeDocument/2006/relationships/image"/><Relationship Id="rId3" Target="../media/image21.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8.png" Type="http://schemas.openxmlformats.org/officeDocument/2006/relationships/image"/><Relationship Id="rId8" Target="../media/image5.png" Type="http://schemas.openxmlformats.org/officeDocument/2006/relationships/image"/><Relationship Id="rId9"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gif" Type="http://schemas.openxmlformats.org/officeDocument/2006/relationships/image"/><Relationship Id="rId11" Target="../media/image54.png" Type="http://schemas.openxmlformats.org/officeDocument/2006/relationships/image"/><Relationship Id="rId12" Target="../media/image55.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3.png" Type="http://schemas.openxmlformats.org/officeDocument/2006/relationships/image"/><Relationship Id="rId5" Target="../media/image30.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gif" Type="http://schemas.openxmlformats.org/officeDocument/2006/relationships/image"/><Relationship Id="rId9" Target="../media/image15.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600188">
            <a:off x="391668" y="2137046"/>
            <a:ext cx="8113919" cy="12702808"/>
          </a:xfrm>
          <a:custGeom>
            <a:avLst/>
            <a:gdLst/>
            <a:ahLst/>
            <a:cxnLst/>
            <a:rect r="r" b="b" t="t" l="l"/>
            <a:pathLst>
              <a:path h="12702808" w="8113919">
                <a:moveTo>
                  <a:pt x="0" y="0"/>
                </a:moveTo>
                <a:lnTo>
                  <a:pt x="8113919" y="0"/>
                </a:lnTo>
                <a:lnTo>
                  <a:pt x="8113919" y="12702808"/>
                </a:lnTo>
                <a:lnTo>
                  <a:pt x="0" y="12702808"/>
                </a:lnTo>
                <a:lnTo>
                  <a:pt x="0" y="0"/>
                </a:lnTo>
                <a:close/>
              </a:path>
            </a:pathLst>
          </a:custGeom>
          <a:blipFill>
            <a:blip r:embed="rId2">
              <a:alphaModFix amt="55000"/>
            </a:blip>
            <a:stretch>
              <a:fillRect l="0" t="0" r="0" b="0"/>
            </a:stretch>
          </a:blipFill>
        </p:spPr>
      </p:sp>
      <p:sp>
        <p:nvSpPr>
          <p:cNvPr name="Freeform 3" id="3"/>
          <p:cNvSpPr/>
          <p:nvPr/>
        </p:nvSpPr>
        <p:spPr>
          <a:xfrm flipH="false" flipV="false" rot="3397576">
            <a:off x="13130443" y="-3210761"/>
            <a:ext cx="8113919" cy="12702808"/>
          </a:xfrm>
          <a:custGeom>
            <a:avLst/>
            <a:gdLst/>
            <a:ahLst/>
            <a:cxnLst/>
            <a:rect r="r" b="b" t="t" l="l"/>
            <a:pathLst>
              <a:path h="12702808" w="8113919">
                <a:moveTo>
                  <a:pt x="0" y="0"/>
                </a:moveTo>
                <a:lnTo>
                  <a:pt x="8113919" y="0"/>
                </a:lnTo>
                <a:lnTo>
                  <a:pt x="8113919" y="12702808"/>
                </a:lnTo>
                <a:lnTo>
                  <a:pt x="0" y="12702808"/>
                </a:lnTo>
                <a:lnTo>
                  <a:pt x="0" y="0"/>
                </a:lnTo>
                <a:close/>
              </a:path>
            </a:pathLst>
          </a:custGeom>
          <a:blipFill>
            <a:blip r:embed="rId2">
              <a:alphaModFix amt="55000"/>
            </a:blip>
            <a:stretch>
              <a:fillRect l="0" t="0" r="0" b="0"/>
            </a:stretch>
          </a:blipFill>
        </p:spPr>
      </p:sp>
      <p:sp>
        <p:nvSpPr>
          <p:cNvPr name="Freeform 4" id="4"/>
          <p:cNvSpPr/>
          <p:nvPr/>
        </p:nvSpPr>
        <p:spPr>
          <a:xfrm flipH="false" flipV="false" rot="-903423">
            <a:off x="5147802" y="1099391"/>
            <a:ext cx="12999082" cy="7100749"/>
          </a:xfrm>
          <a:custGeom>
            <a:avLst/>
            <a:gdLst/>
            <a:ahLst/>
            <a:cxnLst/>
            <a:rect r="r" b="b" t="t" l="l"/>
            <a:pathLst>
              <a:path h="7100749" w="12999082">
                <a:moveTo>
                  <a:pt x="0" y="0"/>
                </a:moveTo>
                <a:lnTo>
                  <a:pt x="12999082" y="0"/>
                </a:lnTo>
                <a:lnTo>
                  <a:pt x="12999082" y="7100749"/>
                </a:lnTo>
                <a:lnTo>
                  <a:pt x="0" y="7100749"/>
                </a:lnTo>
                <a:lnTo>
                  <a:pt x="0" y="0"/>
                </a:lnTo>
                <a:close/>
              </a:path>
            </a:pathLst>
          </a:custGeom>
          <a:blipFill>
            <a:blip r:embed="rId3">
              <a:alphaModFix amt="93000"/>
            </a:blip>
            <a:stretch>
              <a:fillRect l="0" t="0" r="0" b="0"/>
            </a:stretch>
          </a:blipFill>
        </p:spPr>
      </p:sp>
      <p:sp>
        <p:nvSpPr>
          <p:cNvPr name="TextBox 5" id="5"/>
          <p:cNvSpPr txBox="true"/>
          <p:nvPr/>
        </p:nvSpPr>
        <p:spPr>
          <a:xfrm rot="0">
            <a:off x="841123" y="704850"/>
            <a:ext cx="13687781" cy="4043460"/>
          </a:xfrm>
          <a:prstGeom prst="rect">
            <a:avLst/>
          </a:prstGeom>
        </p:spPr>
        <p:txBody>
          <a:bodyPr anchor="t" rtlCol="false" tIns="0" lIns="0" bIns="0" rIns="0">
            <a:spAutoFit/>
          </a:bodyPr>
          <a:lstStyle/>
          <a:p>
            <a:pPr algn="l">
              <a:lnSpc>
                <a:spcPts val="16308"/>
              </a:lnSpc>
            </a:pPr>
            <a:r>
              <a:rPr lang="en-US" sz="10872">
                <a:solidFill>
                  <a:srgbClr val="FFFFFF"/>
                </a:solidFill>
                <a:latin typeface="Asap"/>
                <a:ea typeface="Asap"/>
                <a:cs typeface="Asap"/>
                <a:sym typeface="Asap"/>
              </a:rPr>
              <a:t>ỨNG DỤNG NGHE NHẠC SPOTIFY</a:t>
            </a:r>
          </a:p>
        </p:txBody>
      </p:sp>
      <p:sp>
        <p:nvSpPr>
          <p:cNvPr name="Freeform 6" id="6"/>
          <p:cNvSpPr/>
          <p:nvPr/>
        </p:nvSpPr>
        <p:spPr>
          <a:xfrm flipH="false" flipV="false" rot="0">
            <a:off x="2434665" y="6454670"/>
            <a:ext cx="514538" cy="691921"/>
          </a:xfrm>
          <a:custGeom>
            <a:avLst/>
            <a:gdLst/>
            <a:ahLst/>
            <a:cxnLst/>
            <a:rect r="r" b="b" t="t" l="l"/>
            <a:pathLst>
              <a:path h="691921" w="514538">
                <a:moveTo>
                  <a:pt x="0" y="0"/>
                </a:moveTo>
                <a:lnTo>
                  <a:pt x="514538" y="0"/>
                </a:lnTo>
                <a:lnTo>
                  <a:pt x="514538" y="691921"/>
                </a:lnTo>
                <a:lnTo>
                  <a:pt x="0" y="691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226189" y="646077"/>
            <a:ext cx="514538" cy="691921"/>
          </a:xfrm>
          <a:custGeom>
            <a:avLst/>
            <a:gdLst/>
            <a:ahLst/>
            <a:cxnLst/>
            <a:rect r="r" b="b" t="t" l="l"/>
            <a:pathLst>
              <a:path h="691921" w="514538">
                <a:moveTo>
                  <a:pt x="0" y="0"/>
                </a:moveTo>
                <a:lnTo>
                  <a:pt x="514538" y="0"/>
                </a:lnTo>
                <a:lnTo>
                  <a:pt x="514538" y="691921"/>
                </a:lnTo>
                <a:lnTo>
                  <a:pt x="0" y="691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812417" y="7814878"/>
            <a:ext cx="341108" cy="458703"/>
          </a:xfrm>
          <a:custGeom>
            <a:avLst/>
            <a:gdLst/>
            <a:ahLst/>
            <a:cxnLst/>
            <a:rect r="r" b="b" t="t" l="l"/>
            <a:pathLst>
              <a:path h="458703" w="341108">
                <a:moveTo>
                  <a:pt x="0" y="0"/>
                </a:moveTo>
                <a:lnTo>
                  <a:pt x="341108" y="0"/>
                </a:lnTo>
                <a:lnTo>
                  <a:pt x="341108" y="458704"/>
                </a:lnTo>
                <a:lnTo>
                  <a:pt x="0" y="4587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91346" y="3000580"/>
            <a:ext cx="1270967" cy="1270173"/>
          </a:xfrm>
          <a:custGeom>
            <a:avLst/>
            <a:gdLst/>
            <a:ahLst/>
            <a:cxnLst/>
            <a:rect r="r" b="b" t="t" l="l"/>
            <a:pathLst>
              <a:path h="1270173" w="1270967">
                <a:moveTo>
                  <a:pt x="0" y="0"/>
                </a:moveTo>
                <a:lnTo>
                  <a:pt x="1270967" y="0"/>
                </a:lnTo>
                <a:lnTo>
                  <a:pt x="1270967" y="1270172"/>
                </a:lnTo>
                <a:lnTo>
                  <a:pt x="0" y="1270172"/>
                </a:lnTo>
                <a:lnTo>
                  <a:pt x="0" y="0"/>
                </a:lnTo>
                <a:close/>
              </a:path>
            </a:pathLst>
          </a:custGeom>
          <a:blipFill>
            <a:blip r:embed="rId6"/>
            <a:stretch>
              <a:fillRect l="0" t="0" r="0" b="0"/>
            </a:stretch>
          </a:blipFill>
        </p:spPr>
      </p:sp>
      <p:sp>
        <p:nvSpPr>
          <p:cNvPr name="Freeform 10" id="10"/>
          <p:cNvSpPr/>
          <p:nvPr/>
        </p:nvSpPr>
        <p:spPr>
          <a:xfrm flipH="false" flipV="false" rot="0">
            <a:off x="13025206" y="1623083"/>
            <a:ext cx="509505" cy="509505"/>
          </a:xfrm>
          <a:custGeom>
            <a:avLst/>
            <a:gdLst/>
            <a:ahLst/>
            <a:cxnLst/>
            <a:rect r="r" b="b" t="t" l="l"/>
            <a:pathLst>
              <a:path h="509505" w="509505">
                <a:moveTo>
                  <a:pt x="0" y="0"/>
                </a:moveTo>
                <a:lnTo>
                  <a:pt x="509504" y="0"/>
                </a:lnTo>
                <a:lnTo>
                  <a:pt x="509504" y="509504"/>
                </a:lnTo>
                <a:lnTo>
                  <a:pt x="0" y="509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5864344" y="9766703"/>
            <a:ext cx="1010158" cy="1010158"/>
          </a:xfrm>
          <a:custGeom>
            <a:avLst/>
            <a:gdLst/>
            <a:ahLst/>
            <a:cxnLst/>
            <a:rect r="r" b="b" t="t" l="l"/>
            <a:pathLst>
              <a:path h="1010158" w="1010158">
                <a:moveTo>
                  <a:pt x="0" y="0"/>
                </a:moveTo>
                <a:lnTo>
                  <a:pt x="1010157" y="0"/>
                </a:lnTo>
                <a:lnTo>
                  <a:pt x="1010157" y="1010157"/>
                </a:lnTo>
                <a:lnTo>
                  <a:pt x="0" y="10101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038225" y="9029700"/>
            <a:ext cx="424488" cy="424488"/>
          </a:xfrm>
          <a:custGeom>
            <a:avLst/>
            <a:gdLst/>
            <a:ahLst/>
            <a:cxnLst/>
            <a:rect r="r" b="b" t="t" l="l"/>
            <a:pathLst>
              <a:path h="424488" w="424488">
                <a:moveTo>
                  <a:pt x="0" y="0"/>
                </a:moveTo>
                <a:lnTo>
                  <a:pt x="424488" y="0"/>
                </a:lnTo>
                <a:lnTo>
                  <a:pt x="424488" y="424488"/>
                </a:lnTo>
                <a:lnTo>
                  <a:pt x="0" y="4244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8694332">
            <a:off x="1452692" y="8090207"/>
            <a:ext cx="3416074" cy="1045319"/>
          </a:xfrm>
          <a:custGeom>
            <a:avLst/>
            <a:gdLst/>
            <a:ahLst/>
            <a:cxnLst/>
            <a:rect r="r" b="b" t="t" l="l"/>
            <a:pathLst>
              <a:path h="1045319" w="3416074">
                <a:moveTo>
                  <a:pt x="0" y="0"/>
                </a:moveTo>
                <a:lnTo>
                  <a:pt x="3416074" y="0"/>
                </a:lnTo>
                <a:lnTo>
                  <a:pt x="3416074" y="1045319"/>
                </a:lnTo>
                <a:lnTo>
                  <a:pt x="0" y="1045319"/>
                </a:lnTo>
                <a:lnTo>
                  <a:pt x="0" y="0"/>
                </a:lnTo>
                <a:close/>
              </a:path>
            </a:pathLst>
          </a:custGeom>
          <a:blipFill>
            <a:blip r:embed="rId9"/>
            <a:stretch>
              <a:fillRect l="0" t="0" r="0" b="0"/>
            </a:stretch>
          </a:blipFill>
        </p:spPr>
      </p:sp>
      <p:sp>
        <p:nvSpPr>
          <p:cNvPr name="Freeform 14" id="14"/>
          <p:cNvSpPr/>
          <p:nvPr/>
        </p:nvSpPr>
        <p:spPr>
          <a:xfrm flipH="false" flipV="false" rot="2699999">
            <a:off x="5356665" y="5744775"/>
            <a:ext cx="1566528" cy="2803630"/>
          </a:xfrm>
          <a:custGeom>
            <a:avLst/>
            <a:gdLst/>
            <a:ahLst/>
            <a:cxnLst/>
            <a:rect r="r" b="b" t="t" l="l"/>
            <a:pathLst>
              <a:path h="2803630" w="1566528">
                <a:moveTo>
                  <a:pt x="0" y="0"/>
                </a:moveTo>
                <a:lnTo>
                  <a:pt x="1566529" y="0"/>
                </a:lnTo>
                <a:lnTo>
                  <a:pt x="1566529" y="2803631"/>
                </a:lnTo>
                <a:lnTo>
                  <a:pt x="0" y="2803631"/>
                </a:lnTo>
                <a:lnTo>
                  <a:pt x="0" y="0"/>
                </a:lnTo>
                <a:close/>
              </a:path>
            </a:pathLst>
          </a:custGeom>
          <a:blipFill>
            <a:blip r:embed="rId10"/>
            <a:stretch>
              <a:fillRect l="0" t="0" r="0" b="0"/>
            </a:stretch>
          </a:blipFill>
        </p:spPr>
      </p:sp>
      <p:sp>
        <p:nvSpPr>
          <p:cNvPr name="Freeform 15" id="15"/>
          <p:cNvSpPr/>
          <p:nvPr/>
        </p:nvSpPr>
        <p:spPr>
          <a:xfrm flipH="false" flipV="false" rot="0">
            <a:off x="16053482" y="-1185816"/>
            <a:ext cx="3544352" cy="2808899"/>
          </a:xfrm>
          <a:custGeom>
            <a:avLst/>
            <a:gdLst/>
            <a:ahLst/>
            <a:cxnLst/>
            <a:rect r="r" b="b" t="t" l="l"/>
            <a:pathLst>
              <a:path h="2808899" w="3544352">
                <a:moveTo>
                  <a:pt x="0" y="0"/>
                </a:moveTo>
                <a:lnTo>
                  <a:pt x="3544352" y="0"/>
                </a:lnTo>
                <a:lnTo>
                  <a:pt x="3544352" y="2808899"/>
                </a:lnTo>
                <a:lnTo>
                  <a:pt x="0" y="2808899"/>
                </a:lnTo>
                <a:lnTo>
                  <a:pt x="0" y="0"/>
                </a:lnTo>
                <a:close/>
              </a:path>
            </a:pathLst>
          </a:custGeom>
          <a:blipFill>
            <a:blip r:embed="rId11"/>
            <a:stretch>
              <a:fillRect l="0" t="0" r="0" b="0"/>
            </a:stretch>
          </a:blipFill>
        </p:spPr>
      </p:sp>
      <p:sp>
        <p:nvSpPr>
          <p:cNvPr name="Freeform 16" id="16"/>
          <p:cNvSpPr/>
          <p:nvPr/>
        </p:nvSpPr>
        <p:spPr>
          <a:xfrm flipH="false" flipV="false" rot="0">
            <a:off x="9651619" y="8488450"/>
            <a:ext cx="1233530" cy="1142248"/>
          </a:xfrm>
          <a:custGeom>
            <a:avLst/>
            <a:gdLst/>
            <a:ahLst/>
            <a:cxnLst/>
            <a:rect r="r" b="b" t="t" l="l"/>
            <a:pathLst>
              <a:path h="1142248" w="1233530">
                <a:moveTo>
                  <a:pt x="0" y="0"/>
                </a:moveTo>
                <a:lnTo>
                  <a:pt x="1233529" y="0"/>
                </a:lnTo>
                <a:lnTo>
                  <a:pt x="1233529" y="1142248"/>
                </a:lnTo>
                <a:lnTo>
                  <a:pt x="0" y="1142248"/>
                </a:lnTo>
                <a:lnTo>
                  <a:pt x="0" y="0"/>
                </a:lnTo>
                <a:close/>
              </a:path>
            </a:pathLst>
          </a:custGeom>
          <a:blipFill>
            <a:blip r:embed="rId12">
              <a:alphaModFix amt="74000"/>
            </a:blip>
            <a:stretch>
              <a:fillRect l="0" t="0" r="0" b="0"/>
            </a:stretch>
          </a:blipFill>
        </p:spPr>
      </p:sp>
      <p:sp>
        <p:nvSpPr>
          <p:cNvPr name="Freeform 17" id="17"/>
          <p:cNvSpPr/>
          <p:nvPr/>
        </p:nvSpPr>
        <p:spPr>
          <a:xfrm flipH="false" flipV="false" rot="0">
            <a:off x="17426829" y="7088967"/>
            <a:ext cx="473309" cy="2169333"/>
          </a:xfrm>
          <a:custGeom>
            <a:avLst/>
            <a:gdLst/>
            <a:ahLst/>
            <a:cxnLst/>
            <a:rect r="r" b="b" t="t" l="l"/>
            <a:pathLst>
              <a:path h="2169333" w="473309">
                <a:moveTo>
                  <a:pt x="0" y="0"/>
                </a:moveTo>
                <a:lnTo>
                  <a:pt x="473309" y="0"/>
                </a:lnTo>
                <a:lnTo>
                  <a:pt x="473309" y="2169333"/>
                </a:lnTo>
                <a:lnTo>
                  <a:pt x="0" y="216933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pic>
        <p:nvPicPr>
          <p:cNvPr name="Picture 18" id="18"/>
          <p:cNvPicPr>
            <a:picLocks noChangeAspect="true"/>
          </p:cNvPicPr>
          <p:nvPr/>
        </p:nvPicPr>
        <p:blipFill>
          <a:blip r:embed="rId15"/>
          <a:srcRect l="0" t="0" r="0" b="0"/>
          <a:stretch>
            <a:fillRect/>
          </a:stretch>
        </p:blipFill>
        <p:spPr>
          <a:xfrm flipH="false" flipV="false" rot="0">
            <a:off x="13534710" y="1877835"/>
            <a:ext cx="657460" cy="657460"/>
          </a:xfrm>
          <a:prstGeom prst="rect">
            <a:avLst/>
          </a:prstGeom>
        </p:spPr>
      </p:pic>
      <p:pic>
        <p:nvPicPr>
          <p:cNvPr name="Picture 19" id="19"/>
          <p:cNvPicPr>
            <a:picLocks noChangeAspect="true"/>
          </p:cNvPicPr>
          <p:nvPr/>
        </p:nvPicPr>
        <p:blipFill>
          <a:blip r:embed="rId16"/>
          <a:srcRect l="0" t="0" r="0" b="0"/>
          <a:stretch>
            <a:fillRect/>
          </a:stretch>
        </p:blipFill>
        <p:spPr>
          <a:xfrm flipH="false" flipV="false" rot="0">
            <a:off x="2836386" y="6945766"/>
            <a:ext cx="928221" cy="987469"/>
          </a:xfrm>
          <a:prstGeom prst="rect">
            <a:avLst/>
          </a:prstGeom>
        </p:spPr>
      </p:pic>
      <p:pic>
        <p:nvPicPr>
          <p:cNvPr name="Picture 20" id="20"/>
          <p:cNvPicPr>
            <a:picLocks noChangeAspect="true"/>
          </p:cNvPicPr>
          <p:nvPr/>
        </p:nvPicPr>
        <p:blipFill>
          <a:blip r:embed="rId17"/>
          <a:srcRect l="0" t="0" r="0" b="0"/>
          <a:stretch>
            <a:fillRect/>
          </a:stretch>
        </p:blipFill>
        <p:spPr>
          <a:xfrm flipH="false" flipV="false" rot="0">
            <a:off x="16726938" y="4153797"/>
            <a:ext cx="495969" cy="495969"/>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81561">
            <a:off x="6201644" y="-3660138"/>
            <a:ext cx="16383690" cy="15441628"/>
          </a:xfrm>
          <a:custGeom>
            <a:avLst/>
            <a:gdLst/>
            <a:ahLst/>
            <a:cxnLst/>
            <a:rect r="r" b="b" t="t" l="l"/>
            <a:pathLst>
              <a:path h="15441628" w="16383690">
                <a:moveTo>
                  <a:pt x="0" y="0"/>
                </a:moveTo>
                <a:lnTo>
                  <a:pt x="16383690" y="0"/>
                </a:lnTo>
                <a:lnTo>
                  <a:pt x="16383690" y="15441628"/>
                </a:lnTo>
                <a:lnTo>
                  <a:pt x="0" y="15441628"/>
                </a:lnTo>
                <a:lnTo>
                  <a:pt x="0" y="0"/>
                </a:lnTo>
                <a:close/>
              </a:path>
            </a:pathLst>
          </a:custGeom>
          <a:blipFill>
            <a:blip r:embed="rId2">
              <a:alphaModFix amt="29000"/>
            </a:blip>
            <a:stretch>
              <a:fillRect l="0" t="0" r="0" b="0"/>
            </a:stretch>
          </a:blipFill>
        </p:spPr>
      </p:sp>
      <p:sp>
        <p:nvSpPr>
          <p:cNvPr name="Freeform 3" id="3"/>
          <p:cNvSpPr/>
          <p:nvPr/>
        </p:nvSpPr>
        <p:spPr>
          <a:xfrm flipH="false" flipV="false" rot="0">
            <a:off x="8403638" y="8386787"/>
            <a:ext cx="10321438" cy="3625405"/>
          </a:xfrm>
          <a:custGeom>
            <a:avLst/>
            <a:gdLst/>
            <a:ahLst/>
            <a:cxnLst/>
            <a:rect r="r" b="b" t="t" l="l"/>
            <a:pathLst>
              <a:path h="3625405" w="10321438">
                <a:moveTo>
                  <a:pt x="0" y="0"/>
                </a:moveTo>
                <a:lnTo>
                  <a:pt x="10321438" y="0"/>
                </a:lnTo>
                <a:lnTo>
                  <a:pt x="10321438" y="3625405"/>
                </a:lnTo>
                <a:lnTo>
                  <a:pt x="0" y="3625405"/>
                </a:lnTo>
                <a:lnTo>
                  <a:pt x="0" y="0"/>
                </a:lnTo>
                <a:close/>
              </a:path>
            </a:pathLst>
          </a:custGeom>
          <a:blipFill>
            <a:blip r:embed="rId3"/>
            <a:stretch>
              <a:fillRect l="0" t="0" r="0" b="0"/>
            </a:stretch>
          </a:blipFill>
        </p:spPr>
      </p:sp>
      <p:sp>
        <p:nvSpPr>
          <p:cNvPr name="Freeform 4" id="4"/>
          <p:cNvSpPr/>
          <p:nvPr/>
        </p:nvSpPr>
        <p:spPr>
          <a:xfrm flipH="false" flipV="false" rot="0">
            <a:off x="5805489" y="8386787"/>
            <a:ext cx="4035953" cy="4090939"/>
          </a:xfrm>
          <a:custGeom>
            <a:avLst/>
            <a:gdLst/>
            <a:ahLst/>
            <a:cxnLst/>
            <a:rect r="r" b="b" t="t" l="l"/>
            <a:pathLst>
              <a:path h="4090939" w="4035953">
                <a:moveTo>
                  <a:pt x="0" y="0"/>
                </a:moveTo>
                <a:lnTo>
                  <a:pt x="4035953" y="0"/>
                </a:lnTo>
                <a:lnTo>
                  <a:pt x="4035953" y="4090939"/>
                </a:lnTo>
                <a:lnTo>
                  <a:pt x="0" y="4090939"/>
                </a:lnTo>
                <a:lnTo>
                  <a:pt x="0" y="0"/>
                </a:lnTo>
                <a:close/>
              </a:path>
            </a:pathLst>
          </a:custGeom>
          <a:blipFill>
            <a:blip r:embed="rId4"/>
            <a:stretch>
              <a:fillRect l="0" t="0" r="0" b="0"/>
            </a:stretch>
          </a:blipFill>
        </p:spPr>
      </p:sp>
      <p:pic>
        <p:nvPicPr>
          <p:cNvPr name="Picture 5" id="5"/>
          <p:cNvPicPr>
            <a:picLocks noChangeAspect="true"/>
          </p:cNvPicPr>
          <p:nvPr/>
        </p:nvPicPr>
        <p:blipFill>
          <a:blip r:embed="rId5"/>
          <a:srcRect l="0" t="0" r="0" b="0"/>
          <a:stretch>
            <a:fillRect/>
          </a:stretch>
        </p:blipFill>
        <p:spPr>
          <a:xfrm flipH="false" flipV="false" rot="0">
            <a:off x="16075347" y="9160510"/>
            <a:ext cx="657460" cy="657460"/>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8062643" y="8568986"/>
            <a:ext cx="928221" cy="987469"/>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2130910" y="9556455"/>
            <a:ext cx="495969" cy="495969"/>
          </a:xfrm>
          <a:prstGeom prst="rect">
            <a:avLst/>
          </a:prstGeom>
        </p:spPr>
      </p:pic>
      <p:sp>
        <p:nvSpPr>
          <p:cNvPr name="Freeform 8" id="8"/>
          <p:cNvSpPr/>
          <p:nvPr/>
        </p:nvSpPr>
        <p:spPr>
          <a:xfrm flipH="false" flipV="false" rot="0">
            <a:off x="8509124" y="5029222"/>
            <a:ext cx="7243573" cy="4527233"/>
          </a:xfrm>
          <a:custGeom>
            <a:avLst/>
            <a:gdLst/>
            <a:ahLst/>
            <a:cxnLst/>
            <a:rect r="r" b="b" t="t" l="l"/>
            <a:pathLst>
              <a:path h="4527233" w="7243573">
                <a:moveTo>
                  <a:pt x="0" y="0"/>
                </a:moveTo>
                <a:lnTo>
                  <a:pt x="7243573" y="0"/>
                </a:lnTo>
                <a:lnTo>
                  <a:pt x="7243573" y="4527233"/>
                </a:lnTo>
                <a:lnTo>
                  <a:pt x="0" y="4527233"/>
                </a:lnTo>
                <a:lnTo>
                  <a:pt x="0" y="0"/>
                </a:lnTo>
                <a:close/>
              </a:path>
            </a:pathLst>
          </a:custGeom>
          <a:blipFill>
            <a:blip r:embed="rId8"/>
            <a:stretch>
              <a:fillRect l="0" t="0" r="0" b="0"/>
            </a:stretch>
          </a:blipFill>
        </p:spPr>
      </p:sp>
      <p:sp>
        <p:nvSpPr>
          <p:cNvPr name="TextBox 9" id="9"/>
          <p:cNvSpPr txBox="true"/>
          <p:nvPr/>
        </p:nvSpPr>
        <p:spPr>
          <a:xfrm rot="0">
            <a:off x="912242" y="2907103"/>
            <a:ext cx="5356962" cy="2957830"/>
          </a:xfrm>
          <a:prstGeom prst="rect">
            <a:avLst/>
          </a:prstGeom>
        </p:spPr>
        <p:txBody>
          <a:bodyPr anchor="t" rtlCol="false" tIns="0" lIns="0" bIns="0" rIns="0">
            <a:spAutoFit/>
          </a:bodyPr>
          <a:lstStyle/>
          <a:p>
            <a:pPr algn="l">
              <a:lnSpc>
                <a:spcPts val="3919"/>
              </a:lnSpc>
            </a:pPr>
            <a:r>
              <a:rPr lang="en-US" sz="2799">
                <a:solidFill>
                  <a:srgbClr val="FFFFFF"/>
                </a:solidFill>
                <a:latin typeface="Muli"/>
                <a:ea typeface="Muli"/>
                <a:cs typeface="Muli"/>
                <a:sym typeface="Muli"/>
              </a:rPr>
              <a:t>Thư viện </a:t>
            </a:r>
            <a:r>
              <a:rPr lang="en-US" sz="2799">
                <a:solidFill>
                  <a:srgbClr val="FFFFFF"/>
                </a:solidFill>
                <a:latin typeface="Muli"/>
                <a:ea typeface="Muli"/>
                <a:cs typeface="Muli"/>
                <a:sym typeface="Muli"/>
                <a:hlinkClick r:id="rId9" tooltip="https://github.com/lehuygiang28/vnpay"/>
              </a:rPr>
              <a:t>VNPa</a:t>
            </a:r>
            <a:r>
              <a:rPr lang="en-US" sz="2799">
                <a:solidFill>
                  <a:srgbClr val="FFFFFF"/>
                </a:solidFill>
                <a:latin typeface="Muli"/>
                <a:ea typeface="Muli"/>
                <a:cs typeface="Muli"/>
                <a:sym typeface="Muli"/>
                <a:hlinkClick r:id="rId10" tooltip="https://github.com/lehuygiang28/vnpay"/>
              </a:rPr>
              <a:t>y</a:t>
            </a:r>
            <a:r>
              <a:rPr lang="en-US" sz="2799">
                <a:solidFill>
                  <a:srgbClr val="FFFFFF"/>
                </a:solidFill>
                <a:latin typeface="Muli"/>
                <a:ea typeface="Muli"/>
                <a:cs typeface="Muli"/>
                <a:sym typeface="Muli"/>
              </a:rPr>
              <a:t> là một dự án mã nguồn mở, hoàn toàn miễn phí nhằm giúp mọi người tích hợp thanh toán trực tuyến VNPay một cách dễ dàng và nhanh chóng.</a:t>
            </a:r>
          </a:p>
        </p:txBody>
      </p:sp>
      <p:sp>
        <p:nvSpPr>
          <p:cNvPr name="TextBox 10" id="10"/>
          <p:cNvSpPr txBox="true"/>
          <p:nvPr/>
        </p:nvSpPr>
        <p:spPr>
          <a:xfrm rot="0">
            <a:off x="912242" y="1055760"/>
            <a:ext cx="7150401" cy="1065276"/>
          </a:xfrm>
          <a:prstGeom prst="rect">
            <a:avLst/>
          </a:prstGeom>
        </p:spPr>
        <p:txBody>
          <a:bodyPr anchor="t" rtlCol="false" tIns="0" lIns="0" bIns="0" rIns="0">
            <a:spAutoFit/>
          </a:bodyPr>
          <a:lstStyle/>
          <a:p>
            <a:pPr algn="l" marL="0" indent="0" lvl="0">
              <a:lnSpc>
                <a:spcPts val="8307"/>
              </a:lnSpc>
            </a:pPr>
            <a:r>
              <a:rPr lang="en-US" b="true" sz="7100">
                <a:solidFill>
                  <a:srgbClr val="FFFFFF"/>
                </a:solidFill>
                <a:latin typeface="Asap Bold"/>
                <a:ea typeface="Asap Bold"/>
                <a:cs typeface="Asap Bold"/>
                <a:sym typeface="Asap Bold"/>
              </a:rPr>
              <a:t>VNPAY</a:t>
            </a:r>
          </a:p>
        </p:txBody>
      </p:sp>
      <p:grpSp>
        <p:nvGrpSpPr>
          <p:cNvPr name="Group 11" id="11"/>
          <p:cNvGrpSpPr/>
          <p:nvPr/>
        </p:nvGrpSpPr>
        <p:grpSpPr>
          <a:xfrm rot="0">
            <a:off x="6016789" y="1028700"/>
            <a:ext cx="12228243" cy="4395573"/>
            <a:chOff x="0" y="0"/>
            <a:chExt cx="16304324" cy="5860763"/>
          </a:xfrm>
        </p:grpSpPr>
        <p:sp>
          <p:nvSpPr>
            <p:cNvPr name="TextBox 12" id="12"/>
            <p:cNvSpPr txBox="true"/>
            <p:nvPr/>
          </p:nvSpPr>
          <p:spPr>
            <a:xfrm rot="0">
              <a:off x="0" y="-95250"/>
              <a:ext cx="16304324" cy="1062990"/>
            </a:xfrm>
            <a:prstGeom prst="rect">
              <a:avLst/>
            </a:prstGeom>
          </p:spPr>
          <p:txBody>
            <a:bodyPr anchor="t" rtlCol="false" tIns="0" lIns="0" bIns="0" rIns="0">
              <a:spAutoFit/>
            </a:bodyPr>
            <a:lstStyle/>
            <a:p>
              <a:pPr algn="ctr">
                <a:lnSpc>
                  <a:spcPts val="6720"/>
                </a:lnSpc>
              </a:pPr>
              <a:r>
                <a:rPr lang="en-US" sz="4800" b="true">
                  <a:solidFill>
                    <a:srgbClr val="FFFFFF"/>
                  </a:solidFill>
                  <a:latin typeface="DejaVu Serif Bold"/>
                  <a:ea typeface="DejaVu Serif Bold"/>
                  <a:cs typeface="DejaVu Serif Bold"/>
                  <a:sym typeface="DejaVu Serif Bold"/>
                </a:rPr>
                <a:t>Tính năng</a:t>
              </a:r>
            </a:p>
          </p:txBody>
        </p:sp>
        <p:sp>
          <p:nvSpPr>
            <p:cNvPr name="TextBox 13" id="13"/>
            <p:cNvSpPr txBox="true"/>
            <p:nvPr/>
          </p:nvSpPr>
          <p:spPr>
            <a:xfrm rot="0">
              <a:off x="2118591" y="1926515"/>
              <a:ext cx="12067142" cy="3934248"/>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FFFFFF"/>
                  </a:solidFill>
                  <a:latin typeface="Asap"/>
                  <a:ea typeface="Asap"/>
                  <a:cs typeface="Asap"/>
                  <a:sym typeface="Asap"/>
                </a:rPr>
                <a:t>API đơn giản để tích hợp cổng thanh toán VNPay</a:t>
              </a:r>
            </a:p>
            <a:p>
              <a:pPr algn="l" marL="604523" indent="-302261" lvl="1">
                <a:lnSpc>
                  <a:spcPts val="3920"/>
                </a:lnSpc>
                <a:buFont typeface="Arial"/>
                <a:buChar char="•"/>
              </a:pPr>
              <a:r>
                <a:rPr lang="en-US" sz="2800">
                  <a:solidFill>
                    <a:srgbClr val="FFFFFF"/>
                  </a:solidFill>
                  <a:latin typeface="Asap"/>
                  <a:ea typeface="Asap"/>
                  <a:cs typeface="Asap"/>
                  <a:sym typeface="Asap"/>
                </a:rPr>
                <a:t>Hỗ trợ TypeScript với định nghĩa kiểu dữ liệu đầy đủ</a:t>
              </a:r>
            </a:p>
            <a:p>
              <a:pPr algn="l" marL="604523" indent="-302261" lvl="1">
                <a:lnSpc>
                  <a:spcPts val="3920"/>
                </a:lnSpc>
                <a:buFont typeface="Arial"/>
                <a:buChar char="•"/>
              </a:pPr>
              <a:r>
                <a:rPr lang="en-US" sz="2800">
                  <a:solidFill>
                    <a:srgbClr val="FFFFFF"/>
                  </a:solidFill>
                  <a:latin typeface="Asap"/>
                  <a:ea typeface="Asap"/>
                  <a:cs typeface="Asap"/>
                  <a:sym typeface="Asap"/>
                </a:rPr>
                <a:t>Hỗ trợ môi trường sandbox và production</a:t>
              </a:r>
            </a:p>
            <a:p>
              <a:pPr algn="l" marL="604523" indent="-302261" lvl="1">
                <a:lnSpc>
                  <a:spcPts val="3920"/>
                </a:lnSpc>
                <a:buFont typeface="Arial"/>
                <a:buChar char="•"/>
              </a:pPr>
              <a:r>
                <a:rPr lang="en-US" sz="2800">
                  <a:solidFill>
                    <a:srgbClr val="FFFFFF"/>
                  </a:solidFill>
                  <a:latin typeface="Asap"/>
                  <a:ea typeface="Asap"/>
                  <a:cs typeface="Asap"/>
                  <a:sym typeface="Asap"/>
                </a:rPr>
                <a:t>Có thể tuỳ chỉnh các endpoint cho các dịch vụ VNPay khác nhau</a:t>
              </a:r>
            </a:p>
            <a:p>
              <a:pPr algn="l">
                <a:lnSpc>
                  <a:spcPts val="3920"/>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024048" y="1545153"/>
            <a:ext cx="24336096" cy="13749894"/>
          </a:xfrm>
          <a:custGeom>
            <a:avLst/>
            <a:gdLst/>
            <a:ahLst/>
            <a:cxnLst/>
            <a:rect r="r" b="b" t="t" l="l"/>
            <a:pathLst>
              <a:path h="13749894" w="24336096">
                <a:moveTo>
                  <a:pt x="0" y="0"/>
                </a:moveTo>
                <a:lnTo>
                  <a:pt x="24336096" y="0"/>
                </a:lnTo>
                <a:lnTo>
                  <a:pt x="24336096" y="13749894"/>
                </a:lnTo>
                <a:lnTo>
                  <a:pt x="0" y="13749894"/>
                </a:lnTo>
                <a:lnTo>
                  <a:pt x="0" y="0"/>
                </a:lnTo>
                <a:close/>
              </a:path>
            </a:pathLst>
          </a:custGeom>
          <a:blipFill>
            <a:blip r:embed="rId2">
              <a:alphaModFix amt="23000"/>
            </a:blip>
            <a:stretch>
              <a:fillRect l="0" t="0" r="0" b="0"/>
            </a:stretch>
          </a:blipFill>
        </p:spPr>
      </p:sp>
      <p:sp>
        <p:nvSpPr>
          <p:cNvPr name="Freeform 3" id="3"/>
          <p:cNvSpPr/>
          <p:nvPr/>
        </p:nvSpPr>
        <p:spPr>
          <a:xfrm flipH="false" flipV="false" rot="0">
            <a:off x="9073211" y="348758"/>
            <a:ext cx="8034991" cy="12374216"/>
          </a:xfrm>
          <a:custGeom>
            <a:avLst/>
            <a:gdLst/>
            <a:ahLst/>
            <a:cxnLst/>
            <a:rect r="r" b="b" t="t" l="l"/>
            <a:pathLst>
              <a:path h="12374216" w="8034991">
                <a:moveTo>
                  <a:pt x="0" y="0"/>
                </a:moveTo>
                <a:lnTo>
                  <a:pt x="8034991" y="0"/>
                </a:lnTo>
                <a:lnTo>
                  <a:pt x="8034991" y="12374216"/>
                </a:lnTo>
                <a:lnTo>
                  <a:pt x="0" y="12374216"/>
                </a:lnTo>
                <a:lnTo>
                  <a:pt x="0" y="0"/>
                </a:lnTo>
                <a:close/>
              </a:path>
            </a:pathLst>
          </a:custGeom>
          <a:blipFill>
            <a:blip r:embed="rId3"/>
            <a:stretch>
              <a:fillRect l="0" t="0" r="0" b="0"/>
            </a:stretch>
          </a:blipFill>
        </p:spPr>
      </p:sp>
      <p:sp>
        <p:nvSpPr>
          <p:cNvPr name="Freeform 4" id="4"/>
          <p:cNvSpPr/>
          <p:nvPr/>
        </p:nvSpPr>
        <p:spPr>
          <a:xfrm flipH="false" flipV="false" rot="3903824">
            <a:off x="3133294" y="-1903394"/>
            <a:ext cx="3835324" cy="5201615"/>
          </a:xfrm>
          <a:custGeom>
            <a:avLst/>
            <a:gdLst/>
            <a:ahLst/>
            <a:cxnLst/>
            <a:rect r="r" b="b" t="t" l="l"/>
            <a:pathLst>
              <a:path h="5201615" w="3835324">
                <a:moveTo>
                  <a:pt x="0" y="0"/>
                </a:moveTo>
                <a:lnTo>
                  <a:pt x="3835324" y="0"/>
                </a:lnTo>
                <a:lnTo>
                  <a:pt x="3835324" y="5201615"/>
                </a:lnTo>
                <a:lnTo>
                  <a:pt x="0" y="5201615"/>
                </a:lnTo>
                <a:lnTo>
                  <a:pt x="0" y="0"/>
                </a:lnTo>
                <a:close/>
              </a:path>
            </a:pathLst>
          </a:custGeom>
          <a:blipFill>
            <a:blip r:embed="rId4"/>
            <a:stretch>
              <a:fillRect l="0" t="0" r="0" b="0"/>
            </a:stretch>
          </a:blipFill>
        </p:spPr>
      </p:sp>
      <p:sp>
        <p:nvSpPr>
          <p:cNvPr name="Freeform 5" id="5"/>
          <p:cNvSpPr/>
          <p:nvPr/>
        </p:nvSpPr>
        <p:spPr>
          <a:xfrm flipH="true" flipV="false" rot="0">
            <a:off x="-863951" y="-858547"/>
            <a:ext cx="7081604" cy="6774735"/>
          </a:xfrm>
          <a:custGeom>
            <a:avLst/>
            <a:gdLst/>
            <a:ahLst/>
            <a:cxnLst/>
            <a:rect r="r" b="b" t="t" l="l"/>
            <a:pathLst>
              <a:path h="6774735" w="7081604">
                <a:moveTo>
                  <a:pt x="7081604" y="0"/>
                </a:moveTo>
                <a:lnTo>
                  <a:pt x="0" y="0"/>
                </a:lnTo>
                <a:lnTo>
                  <a:pt x="0" y="6774735"/>
                </a:lnTo>
                <a:lnTo>
                  <a:pt x="7081604" y="6774735"/>
                </a:lnTo>
                <a:lnTo>
                  <a:pt x="7081604" y="0"/>
                </a:lnTo>
                <a:close/>
              </a:path>
            </a:pathLst>
          </a:custGeom>
          <a:blipFill>
            <a:blip r:embed="rId5"/>
            <a:stretch>
              <a:fillRect l="0" t="0" r="0" b="0"/>
            </a:stretch>
          </a:blipFill>
        </p:spPr>
      </p:sp>
      <p:sp>
        <p:nvSpPr>
          <p:cNvPr name="Freeform 6" id="6"/>
          <p:cNvSpPr/>
          <p:nvPr/>
        </p:nvSpPr>
        <p:spPr>
          <a:xfrm flipH="false" flipV="false" rot="2962122">
            <a:off x="-1213690" y="1432994"/>
            <a:ext cx="3800463" cy="5950621"/>
          </a:xfrm>
          <a:custGeom>
            <a:avLst/>
            <a:gdLst/>
            <a:ahLst/>
            <a:cxnLst/>
            <a:rect r="r" b="b" t="t" l="l"/>
            <a:pathLst>
              <a:path h="5950621" w="3800463">
                <a:moveTo>
                  <a:pt x="0" y="0"/>
                </a:moveTo>
                <a:lnTo>
                  <a:pt x="3800464" y="0"/>
                </a:lnTo>
                <a:lnTo>
                  <a:pt x="3800464" y="5950621"/>
                </a:lnTo>
                <a:lnTo>
                  <a:pt x="0" y="5950621"/>
                </a:lnTo>
                <a:lnTo>
                  <a:pt x="0" y="0"/>
                </a:lnTo>
                <a:close/>
              </a:path>
            </a:pathLst>
          </a:custGeom>
          <a:blipFill>
            <a:blip r:embed="rId6"/>
            <a:stretch>
              <a:fillRect l="0" t="0" r="0" b="0"/>
            </a:stretch>
          </a:blipFill>
        </p:spPr>
      </p:sp>
      <p:sp>
        <p:nvSpPr>
          <p:cNvPr name="Freeform 7" id="7"/>
          <p:cNvSpPr/>
          <p:nvPr/>
        </p:nvSpPr>
        <p:spPr>
          <a:xfrm flipH="false" flipV="false" rot="0">
            <a:off x="8762938" y="5266248"/>
            <a:ext cx="3441789" cy="1879217"/>
          </a:xfrm>
          <a:custGeom>
            <a:avLst/>
            <a:gdLst/>
            <a:ahLst/>
            <a:cxnLst/>
            <a:rect r="r" b="b" t="t" l="l"/>
            <a:pathLst>
              <a:path h="1879217" w="3441789">
                <a:moveTo>
                  <a:pt x="0" y="0"/>
                </a:moveTo>
                <a:lnTo>
                  <a:pt x="3441790" y="0"/>
                </a:lnTo>
                <a:lnTo>
                  <a:pt x="3441790" y="1879217"/>
                </a:lnTo>
                <a:lnTo>
                  <a:pt x="0" y="1879217"/>
                </a:lnTo>
                <a:lnTo>
                  <a:pt x="0" y="0"/>
                </a:lnTo>
                <a:close/>
              </a:path>
            </a:pathLst>
          </a:custGeom>
          <a:blipFill>
            <a:blip r:embed="rId7"/>
            <a:stretch>
              <a:fillRect l="0" t="0" r="0" b="0"/>
            </a:stretch>
          </a:blipFill>
        </p:spPr>
      </p:sp>
      <p:sp>
        <p:nvSpPr>
          <p:cNvPr name="Freeform 8" id="8"/>
          <p:cNvSpPr/>
          <p:nvPr/>
        </p:nvSpPr>
        <p:spPr>
          <a:xfrm flipH="false" flipV="false" rot="4168488">
            <a:off x="14203200" y="1781445"/>
            <a:ext cx="1566528" cy="2803630"/>
          </a:xfrm>
          <a:custGeom>
            <a:avLst/>
            <a:gdLst/>
            <a:ahLst/>
            <a:cxnLst/>
            <a:rect r="r" b="b" t="t" l="l"/>
            <a:pathLst>
              <a:path h="2803630" w="1566528">
                <a:moveTo>
                  <a:pt x="0" y="0"/>
                </a:moveTo>
                <a:lnTo>
                  <a:pt x="1566529" y="0"/>
                </a:lnTo>
                <a:lnTo>
                  <a:pt x="1566529" y="2803630"/>
                </a:lnTo>
                <a:lnTo>
                  <a:pt x="0" y="2803630"/>
                </a:lnTo>
                <a:lnTo>
                  <a:pt x="0" y="0"/>
                </a:lnTo>
                <a:close/>
              </a:path>
            </a:pathLst>
          </a:custGeom>
          <a:blipFill>
            <a:blip r:embed="rId8"/>
            <a:stretch>
              <a:fillRect l="0" t="0" r="0" b="0"/>
            </a:stretch>
          </a:blipFill>
        </p:spPr>
      </p:sp>
      <p:sp>
        <p:nvSpPr>
          <p:cNvPr name="TextBox 9" id="9"/>
          <p:cNvSpPr txBox="true"/>
          <p:nvPr/>
        </p:nvSpPr>
        <p:spPr>
          <a:xfrm rot="0">
            <a:off x="6412680" y="2083122"/>
            <a:ext cx="5462641" cy="2162195"/>
          </a:xfrm>
          <a:prstGeom prst="rect">
            <a:avLst/>
          </a:prstGeom>
        </p:spPr>
        <p:txBody>
          <a:bodyPr anchor="t" rtlCol="false" tIns="0" lIns="0" bIns="0" rIns="0">
            <a:spAutoFit/>
          </a:bodyPr>
          <a:lstStyle/>
          <a:p>
            <a:pPr algn="ctr">
              <a:lnSpc>
                <a:spcPts val="17999"/>
              </a:lnSpc>
            </a:pPr>
            <a:r>
              <a:rPr lang="en-US" sz="11999">
                <a:solidFill>
                  <a:srgbClr val="FFFFFF"/>
                </a:solidFill>
                <a:latin typeface="Asap"/>
                <a:ea typeface="Asap"/>
                <a:cs typeface="Asap"/>
                <a:sym typeface="Asap"/>
              </a:rPr>
              <a:t>DEMO</a:t>
            </a:r>
          </a:p>
        </p:txBody>
      </p:sp>
      <p:sp>
        <p:nvSpPr>
          <p:cNvPr name="Freeform 10" id="10"/>
          <p:cNvSpPr/>
          <p:nvPr/>
        </p:nvSpPr>
        <p:spPr>
          <a:xfrm flipH="false" flipV="false" rot="0">
            <a:off x="16282592" y="2903670"/>
            <a:ext cx="3024487" cy="3022597"/>
          </a:xfrm>
          <a:custGeom>
            <a:avLst/>
            <a:gdLst/>
            <a:ahLst/>
            <a:cxnLst/>
            <a:rect r="r" b="b" t="t" l="l"/>
            <a:pathLst>
              <a:path h="3022597" w="3024487">
                <a:moveTo>
                  <a:pt x="0" y="0"/>
                </a:moveTo>
                <a:lnTo>
                  <a:pt x="3024487" y="0"/>
                </a:lnTo>
                <a:lnTo>
                  <a:pt x="3024487" y="3022596"/>
                </a:lnTo>
                <a:lnTo>
                  <a:pt x="0" y="3022596"/>
                </a:lnTo>
                <a:lnTo>
                  <a:pt x="0" y="0"/>
                </a:lnTo>
                <a:close/>
              </a:path>
            </a:pathLst>
          </a:custGeom>
          <a:blipFill>
            <a:blip r:embed="rId9">
              <a:alphaModFix amt="71000"/>
            </a:blip>
            <a:stretch>
              <a:fillRect l="0" t="0" r="0" b="0"/>
            </a:stretch>
          </a:blipFill>
        </p:spPr>
      </p:sp>
      <p:sp>
        <p:nvSpPr>
          <p:cNvPr name="Freeform 11" id="11"/>
          <p:cNvSpPr/>
          <p:nvPr/>
        </p:nvSpPr>
        <p:spPr>
          <a:xfrm flipH="false" flipV="false" rot="0">
            <a:off x="16085563" y="2415621"/>
            <a:ext cx="976708" cy="976098"/>
          </a:xfrm>
          <a:custGeom>
            <a:avLst/>
            <a:gdLst/>
            <a:ahLst/>
            <a:cxnLst/>
            <a:rect r="r" b="b" t="t" l="l"/>
            <a:pathLst>
              <a:path h="976098" w="976708">
                <a:moveTo>
                  <a:pt x="0" y="0"/>
                </a:moveTo>
                <a:lnTo>
                  <a:pt x="976708" y="0"/>
                </a:lnTo>
                <a:lnTo>
                  <a:pt x="976708" y="976097"/>
                </a:lnTo>
                <a:lnTo>
                  <a:pt x="0" y="976097"/>
                </a:lnTo>
                <a:lnTo>
                  <a:pt x="0" y="0"/>
                </a:lnTo>
                <a:close/>
              </a:path>
            </a:pathLst>
          </a:custGeom>
          <a:blipFill>
            <a:blip r:embed="rId9"/>
            <a:stretch>
              <a:fillRect l="0" t="0" r="0" b="0"/>
            </a:stretch>
          </a:blipFill>
        </p:spPr>
      </p:sp>
      <p:sp>
        <p:nvSpPr>
          <p:cNvPr name="Freeform 12" id="12"/>
          <p:cNvSpPr/>
          <p:nvPr/>
        </p:nvSpPr>
        <p:spPr>
          <a:xfrm flipH="false" flipV="false" rot="0">
            <a:off x="4784618" y="4733572"/>
            <a:ext cx="532676" cy="532676"/>
          </a:xfrm>
          <a:custGeom>
            <a:avLst/>
            <a:gdLst/>
            <a:ahLst/>
            <a:cxnLst/>
            <a:rect r="r" b="b" t="t" l="l"/>
            <a:pathLst>
              <a:path h="532676" w="532676">
                <a:moveTo>
                  <a:pt x="0" y="0"/>
                </a:moveTo>
                <a:lnTo>
                  <a:pt x="532675" y="0"/>
                </a:lnTo>
                <a:lnTo>
                  <a:pt x="532675" y="532676"/>
                </a:lnTo>
                <a:lnTo>
                  <a:pt x="0" y="5326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6361249" y="1012477"/>
            <a:ext cx="532676" cy="532676"/>
          </a:xfrm>
          <a:custGeom>
            <a:avLst/>
            <a:gdLst/>
            <a:ahLst/>
            <a:cxnLst/>
            <a:rect r="r" b="b" t="t" l="l"/>
            <a:pathLst>
              <a:path h="532676" w="532676">
                <a:moveTo>
                  <a:pt x="0" y="0"/>
                </a:moveTo>
                <a:lnTo>
                  <a:pt x="532675" y="0"/>
                </a:lnTo>
                <a:lnTo>
                  <a:pt x="532675" y="532676"/>
                </a:lnTo>
                <a:lnTo>
                  <a:pt x="0" y="5326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686542" y="397186"/>
            <a:ext cx="939233" cy="1263028"/>
          </a:xfrm>
          <a:custGeom>
            <a:avLst/>
            <a:gdLst/>
            <a:ahLst/>
            <a:cxnLst/>
            <a:rect r="r" b="b" t="t" l="l"/>
            <a:pathLst>
              <a:path h="1263028" w="939233">
                <a:moveTo>
                  <a:pt x="0" y="0"/>
                </a:moveTo>
                <a:lnTo>
                  <a:pt x="939233" y="0"/>
                </a:lnTo>
                <a:lnTo>
                  <a:pt x="939233" y="1263028"/>
                </a:lnTo>
                <a:lnTo>
                  <a:pt x="0" y="1263028"/>
                </a:lnTo>
                <a:lnTo>
                  <a:pt x="0" y="0"/>
                </a:lnTo>
                <a:close/>
              </a:path>
            </a:pathLst>
          </a:custGeom>
          <a:blipFill>
            <a:blip r:embed="rId12">
              <a:alphaModFix amt="89000"/>
              <a:extLst>
                <a:ext uri="{96DAC541-7B7A-43D3-8B79-37D633B846F1}">
                  <asvg:svgBlip xmlns:asvg="http://schemas.microsoft.com/office/drawing/2016/SVG/main" r:embed="rId13"/>
                </a:ext>
              </a:extLst>
            </a:blip>
            <a:stretch>
              <a:fillRect l="0" t="0" r="0" b="0"/>
            </a:stretch>
          </a:blipFill>
        </p:spPr>
      </p:sp>
      <p:pic>
        <p:nvPicPr>
          <p:cNvPr name="Picture 15" id="15"/>
          <p:cNvPicPr>
            <a:picLocks noChangeAspect="true"/>
          </p:cNvPicPr>
          <p:nvPr/>
        </p:nvPicPr>
        <p:blipFill>
          <a:blip r:embed="rId14"/>
          <a:srcRect l="0" t="0" r="0" b="0"/>
          <a:stretch>
            <a:fillRect/>
          </a:stretch>
        </p:blipFill>
        <p:spPr>
          <a:xfrm flipH="false" flipV="false" rot="0">
            <a:off x="15953862" y="3090560"/>
            <a:ext cx="657460" cy="657460"/>
          </a:xfrm>
          <a:prstGeom prst="rect">
            <a:avLst/>
          </a:prstGeom>
        </p:spPr>
      </p:pic>
      <p:pic>
        <p:nvPicPr>
          <p:cNvPr name="Picture 16" id="16"/>
          <p:cNvPicPr>
            <a:picLocks noChangeAspect="true"/>
          </p:cNvPicPr>
          <p:nvPr/>
        </p:nvPicPr>
        <p:blipFill>
          <a:blip r:embed="rId15"/>
          <a:srcRect l="0" t="0" r="0" b="0"/>
          <a:stretch>
            <a:fillRect/>
          </a:stretch>
        </p:blipFill>
        <p:spPr>
          <a:xfrm flipH="false" flipV="false" rot="0">
            <a:off x="5617390" y="1166479"/>
            <a:ext cx="928221" cy="987469"/>
          </a:xfrm>
          <a:prstGeom prst="rect">
            <a:avLst/>
          </a:prstGeom>
        </p:spPr>
      </p:pic>
      <p:pic>
        <p:nvPicPr>
          <p:cNvPr name="Picture 17" id="17"/>
          <p:cNvPicPr>
            <a:picLocks noChangeAspect="true"/>
          </p:cNvPicPr>
          <p:nvPr/>
        </p:nvPicPr>
        <p:blipFill>
          <a:blip r:embed="rId16"/>
          <a:srcRect l="0" t="0" r="0" b="0"/>
          <a:stretch>
            <a:fillRect/>
          </a:stretch>
        </p:blipFill>
        <p:spPr>
          <a:xfrm flipH="false" flipV="false" rot="0">
            <a:off x="1402475" y="1164245"/>
            <a:ext cx="495969" cy="495969"/>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6772" y="-36286"/>
            <a:ext cx="18288000" cy="10323286"/>
          </a:xfrm>
          <a:custGeom>
            <a:avLst/>
            <a:gdLst/>
            <a:ahLst/>
            <a:cxnLst/>
            <a:rect r="r" b="b" t="t" l="l"/>
            <a:pathLst>
              <a:path h="10323286" w="18288000">
                <a:moveTo>
                  <a:pt x="18288000" y="0"/>
                </a:moveTo>
                <a:lnTo>
                  <a:pt x="0" y="0"/>
                </a:lnTo>
                <a:lnTo>
                  <a:pt x="0" y="10323286"/>
                </a:lnTo>
                <a:lnTo>
                  <a:pt x="18288000" y="10323286"/>
                </a:lnTo>
                <a:lnTo>
                  <a:pt x="18288000" y="0"/>
                </a:lnTo>
                <a:close/>
              </a:path>
            </a:pathLst>
          </a:custGeom>
          <a:blipFill>
            <a:blip r:embed="rId2">
              <a:extLst>
                <a:ext uri="{96DAC541-7B7A-43D3-8B79-37D633B846F1}">
                  <asvg:svgBlip xmlns:asvg="http://schemas.microsoft.com/office/drawing/2016/SVG/main" r:embed="rId3"/>
                </a:ext>
              </a:extLst>
            </a:blip>
            <a:stretch>
              <a:fillRect l="0" t="-77152" r="0" b="0"/>
            </a:stretch>
          </a:blipFill>
        </p:spPr>
      </p:sp>
      <p:sp>
        <p:nvSpPr>
          <p:cNvPr name="Freeform 3" id="3"/>
          <p:cNvSpPr/>
          <p:nvPr/>
        </p:nvSpPr>
        <p:spPr>
          <a:xfrm flipH="true" flipV="false" rot="0">
            <a:off x="-4190203" y="-2338175"/>
            <a:ext cx="15901000" cy="14927064"/>
          </a:xfrm>
          <a:custGeom>
            <a:avLst/>
            <a:gdLst/>
            <a:ahLst/>
            <a:cxnLst/>
            <a:rect r="r" b="b" t="t" l="l"/>
            <a:pathLst>
              <a:path h="14927064" w="15901000">
                <a:moveTo>
                  <a:pt x="15901000" y="0"/>
                </a:moveTo>
                <a:lnTo>
                  <a:pt x="0" y="0"/>
                </a:lnTo>
                <a:lnTo>
                  <a:pt x="0" y="14927064"/>
                </a:lnTo>
                <a:lnTo>
                  <a:pt x="15901000" y="14927064"/>
                </a:lnTo>
                <a:lnTo>
                  <a:pt x="15901000" y="0"/>
                </a:lnTo>
                <a:close/>
              </a:path>
            </a:pathLst>
          </a:custGeom>
          <a:blipFill>
            <a:blip r:embed="rId4">
              <a:alphaModFix amt="58000"/>
            </a:blip>
            <a:stretch>
              <a:fillRect l="0" t="0" r="0" b="0"/>
            </a:stretch>
          </a:blipFill>
        </p:spPr>
      </p:sp>
      <p:sp>
        <p:nvSpPr>
          <p:cNvPr name="Freeform 4" id="4"/>
          <p:cNvSpPr/>
          <p:nvPr/>
        </p:nvSpPr>
        <p:spPr>
          <a:xfrm flipH="false" flipV="false" rot="0">
            <a:off x="1763501" y="635159"/>
            <a:ext cx="5635426" cy="9016681"/>
          </a:xfrm>
          <a:custGeom>
            <a:avLst/>
            <a:gdLst/>
            <a:ahLst/>
            <a:cxnLst/>
            <a:rect r="r" b="b" t="t" l="l"/>
            <a:pathLst>
              <a:path h="9016681" w="5635426">
                <a:moveTo>
                  <a:pt x="0" y="0"/>
                </a:moveTo>
                <a:lnTo>
                  <a:pt x="5635426" y="0"/>
                </a:lnTo>
                <a:lnTo>
                  <a:pt x="5635426" y="9016682"/>
                </a:lnTo>
                <a:lnTo>
                  <a:pt x="0" y="9016682"/>
                </a:lnTo>
                <a:lnTo>
                  <a:pt x="0" y="0"/>
                </a:lnTo>
                <a:close/>
              </a:path>
            </a:pathLst>
          </a:custGeom>
          <a:blipFill>
            <a:blip r:embed="rId5"/>
            <a:stretch>
              <a:fillRect l="0" t="0" r="0" b="0"/>
            </a:stretch>
          </a:blipFill>
        </p:spPr>
      </p:sp>
      <p:sp>
        <p:nvSpPr>
          <p:cNvPr name="Freeform 5" id="5"/>
          <p:cNvSpPr/>
          <p:nvPr/>
        </p:nvSpPr>
        <p:spPr>
          <a:xfrm flipH="false" flipV="false" rot="-3732455">
            <a:off x="1277039" y="1261290"/>
            <a:ext cx="3836191" cy="5201615"/>
          </a:xfrm>
          <a:custGeom>
            <a:avLst/>
            <a:gdLst/>
            <a:ahLst/>
            <a:cxnLst/>
            <a:rect r="r" b="b" t="t" l="l"/>
            <a:pathLst>
              <a:path h="5201615" w="3836191">
                <a:moveTo>
                  <a:pt x="0" y="0"/>
                </a:moveTo>
                <a:lnTo>
                  <a:pt x="3836191" y="0"/>
                </a:lnTo>
                <a:lnTo>
                  <a:pt x="3836191" y="5201614"/>
                </a:lnTo>
                <a:lnTo>
                  <a:pt x="0" y="5201614"/>
                </a:lnTo>
                <a:lnTo>
                  <a:pt x="0" y="0"/>
                </a:lnTo>
                <a:close/>
              </a:path>
            </a:pathLst>
          </a:custGeom>
          <a:blipFill>
            <a:blip r:embed="rId6"/>
            <a:stretch>
              <a:fillRect l="0" t="0" r="0" b="0"/>
            </a:stretch>
          </a:blipFill>
        </p:spPr>
      </p:sp>
      <p:sp>
        <p:nvSpPr>
          <p:cNvPr name="Freeform 6" id="6"/>
          <p:cNvSpPr/>
          <p:nvPr/>
        </p:nvSpPr>
        <p:spPr>
          <a:xfrm flipH="false" flipV="false" rot="662763">
            <a:off x="5580863" y="4031485"/>
            <a:ext cx="2266174" cy="5150395"/>
          </a:xfrm>
          <a:custGeom>
            <a:avLst/>
            <a:gdLst/>
            <a:ahLst/>
            <a:cxnLst/>
            <a:rect r="r" b="b" t="t" l="l"/>
            <a:pathLst>
              <a:path h="5150395" w="2266174">
                <a:moveTo>
                  <a:pt x="0" y="0"/>
                </a:moveTo>
                <a:lnTo>
                  <a:pt x="2266173" y="0"/>
                </a:lnTo>
                <a:lnTo>
                  <a:pt x="2266173" y="5150395"/>
                </a:lnTo>
                <a:lnTo>
                  <a:pt x="0" y="5150395"/>
                </a:lnTo>
                <a:lnTo>
                  <a:pt x="0" y="0"/>
                </a:lnTo>
                <a:close/>
              </a:path>
            </a:pathLst>
          </a:custGeom>
          <a:blipFill>
            <a:blip r:embed="rId7"/>
            <a:stretch>
              <a:fillRect l="0" t="0" r="0" b="0"/>
            </a:stretch>
          </a:blipFill>
        </p:spPr>
      </p:sp>
      <p:sp>
        <p:nvSpPr>
          <p:cNvPr name="Freeform 7" id="7"/>
          <p:cNvSpPr/>
          <p:nvPr/>
        </p:nvSpPr>
        <p:spPr>
          <a:xfrm flipH="false" flipV="false" rot="0">
            <a:off x="1028700" y="5714824"/>
            <a:ext cx="514538" cy="691921"/>
          </a:xfrm>
          <a:custGeom>
            <a:avLst/>
            <a:gdLst/>
            <a:ahLst/>
            <a:cxnLst/>
            <a:rect r="r" b="b" t="t" l="l"/>
            <a:pathLst>
              <a:path h="691921" w="514538">
                <a:moveTo>
                  <a:pt x="0" y="0"/>
                </a:moveTo>
                <a:lnTo>
                  <a:pt x="514538" y="0"/>
                </a:lnTo>
                <a:lnTo>
                  <a:pt x="514538" y="691921"/>
                </a:lnTo>
                <a:lnTo>
                  <a:pt x="0" y="6919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26772" y="1503092"/>
            <a:ext cx="1790274" cy="1789155"/>
          </a:xfrm>
          <a:custGeom>
            <a:avLst/>
            <a:gdLst/>
            <a:ahLst/>
            <a:cxnLst/>
            <a:rect r="r" b="b" t="t" l="l"/>
            <a:pathLst>
              <a:path h="1789155" w="1790274">
                <a:moveTo>
                  <a:pt x="0" y="0"/>
                </a:moveTo>
                <a:lnTo>
                  <a:pt x="1790273" y="0"/>
                </a:lnTo>
                <a:lnTo>
                  <a:pt x="1790273" y="1789155"/>
                </a:lnTo>
                <a:lnTo>
                  <a:pt x="0" y="1789155"/>
                </a:lnTo>
                <a:lnTo>
                  <a:pt x="0" y="0"/>
                </a:lnTo>
                <a:close/>
              </a:path>
            </a:pathLst>
          </a:custGeom>
          <a:blipFill>
            <a:blip r:embed="rId10"/>
            <a:stretch>
              <a:fillRect l="0" t="0" r="0" b="0"/>
            </a:stretch>
          </a:blipFill>
        </p:spPr>
      </p:sp>
      <p:sp>
        <p:nvSpPr>
          <p:cNvPr name="TextBox 9" id="9"/>
          <p:cNvSpPr txBox="true"/>
          <p:nvPr/>
        </p:nvSpPr>
        <p:spPr>
          <a:xfrm rot="0">
            <a:off x="11637139" y="857250"/>
            <a:ext cx="4304340" cy="1599870"/>
          </a:xfrm>
          <a:prstGeom prst="rect">
            <a:avLst/>
          </a:prstGeom>
        </p:spPr>
        <p:txBody>
          <a:bodyPr anchor="t" rtlCol="false" tIns="0" lIns="0" bIns="0" rIns="0">
            <a:spAutoFit/>
          </a:bodyPr>
          <a:lstStyle/>
          <a:p>
            <a:pPr algn="ctr">
              <a:lnSpc>
                <a:spcPts val="8437"/>
              </a:lnSpc>
            </a:pPr>
            <a:r>
              <a:rPr lang="en-US" sz="5625">
                <a:solidFill>
                  <a:srgbClr val="FFFFFF"/>
                </a:solidFill>
                <a:latin typeface="Asap"/>
                <a:ea typeface="Asap"/>
                <a:cs typeface="Asap"/>
                <a:sym typeface="Asap"/>
              </a:rPr>
              <a:t>THÀNH VIÊN</a:t>
            </a:r>
          </a:p>
        </p:txBody>
      </p:sp>
      <p:sp>
        <p:nvSpPr>
          <p:cNvPr name="Freeform 10" id="10"/>
          <p:cNvSpPr/>
          <p:nvPr/>
        </p:nvSpPr>
        <p:spPr>
          <a:xfrm flipH="false" flipV="false" rot="0">
            <a:off x="13368546" y="2614693"/>
            <a:ext cx="841526" cy="841526"/>
          </a:xfrm>
          <a:custGeom>
            <a:avLst/>
            <a:gdLst/>
            <a:ahLst/>
            <a:cxnLst/>
            <a:rect r="r" b="b" t="t" l="l"/>
            <a:pathLst>
              <a:path h="841526" w="841526">
                <a:moveTo>
                  <a:pt x="0" y="0"/>
                </a:moveTo>
                <a:lnTo>
                  <a:pt x="841526" y="0"/>
                </a:lnTo>
                <a:lnTo>
                  <a:pt x="841526" y="841525"/>
                </a:lnTo>
                <a:lnTo>
                  <a:pt x="0" y="8415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12045425" y="3399068"/>
            <a:ext cx="3487768" cy="1170940"/>
          </a:xfrm>
          <a:prstGeom prst="rect">
            <a:avLst/>
          </a:prstGeom>
        </p:spPr>
        <p:txBody>
          <a:bodyPr anchor="t" rtlCol="false" tIns="0" lIns="0" bIns="0" rIns="0">
            <a:spAutoFit/>
          </a:bodyPr>
          <a:lstStyle/>
          <a:p>
            <a:pPr algn="ctr">
              <a:lnSpc>
                <a:spcPts val="4759"/>
              </a:lnSpc>
            </a:pPr>
            <a:r>
              <a:rPr lang="en-US" b="true" sz="3399" u="sng">
                <a:solidFill>
                  <a:srgbClr val="FFFFFF"/>
                </a:solidFill>
                <a:latin typeface="Muli Bold"/>
                <a:ea typeface="Muli Bold"/>
                <a:cs typeface="Muli Bold"/>
                <a:sym typeface="Muli Bold"/>
              </a:rPr>
              <a:t>Bùi Công Thạch 3121410445</a:t>
            </a:r>
          </a:p>
        </p:txBody>
      </p:sp>
      <p:sp>
        <p:nvSpPr>
          <p:cNvPr name="Freeform 12" id="12"/>
          <p:cNvSpPr/>
          <p:nvPr/>
        </p:nvSpPr>
        <p:spPr>
          <a:xfrm flipH="false" flipV="false" rot="0">
            <a:off x="13368546" y="6140309"/>
            <a:ext cx="841526" cy="841526"/>
          </a:xfrm>
          <a:custGeom>
            <a:avLst/>
            <a:gdLst/>
            <a:ahLst/>
            <a:cxnLst/>
            <a:rect r="r" b="b" t="t" l="l"/>
            <a:pathLst>
              <a:path h="841526" w="841526">
                <a:moveTo>
                  <a:pt x="0" y="0"/>
                </a:moveTo>
                <a:lnTo>
                  <a:pt x="841526" y="0"/>
                </a:lnTo>
                <a:lnTo>
                  <a:pt x="841526" y="841525"/>
                </a:lnTo>
                <a:lnTo>
                  <a:pt x="0" y="8415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12045425" y="6924684"/>
            <a:ext cx="3487768" cy="1170940"/>
          </a:xfrm>
          <a:prstGeom prst="rect">
            <a:avLst/>
          </a:prstGeom>
        </p:spPr>
        <p:txBody>
          <a:bodyPr anchor="t" rtlCol="false" tIns="0" lIns="0" bIns="0" rIns="0">
            <a:spAutoFit/>
          </a:bodyPr>
          <a:lstStyle/>
          <a:p>
            <a:pPr algn="ctr">
              <a:lnSpc>
                <a:spcPts val="4759"/>
              </a:lnSpc>
            </a:pPr>
            <a:r>
              <a:rPr lang="en-US" b="true" sz="3399" u="sng">
                <a:solidFill>
                  <a:srgbClr val="FFFFFF"/>
                </a:solidFill>
                <a:latin typeface="Muli Bold"/>
                <a:ea typeface="Muli Bold"/>
                <a:cs typeface="Muli Bold"/>
                <a:sym typeface="Muli Bold"/>
              </a:rPr>
              <a:t>Bùi Công Tuấn 3121410553</a:t>
            </a:r>
          </a:p>
        </p:txBody>
      </p:sp>
      <p:sp>
        <p:nvSpPr>
          <p:cNvPr name="Freeform 14" id="14"/>
          <p:cNvSpPr/>
          <p:nvPr/>
        </p:nvSpPr>
        <p:spPr>
          <a:xfrm flipH="false" flipV="false" rot="0">
            <a:off x="13368546" y="4377501"/>
            <a:ext cx="841526" cy="841526"/>
          </a:xfrm>
          <a:custGeom>
            <a:avLst/>
            <a:gdLst/>
            <a:ahLst/>
            <a:cxnLst/>
            <a:rect r="r" b="b" t="t" l="l"/>
            <a:pathLst>
              <a:path h="841526" w="841526">
                <a:moveTo>
                  <a:pt x="0" y="0"/>
                </a:moveTo>
                <a:lnTo>
                  <a:pt x="841526" y="0"/>
                </a:lnTo>
                <a:lnTo>
                  <a:pt x="841526" y="841525"/>
                </a:lnTo>
                <a:lnTo>
                  <a:pt x="0" y="8415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12045425" y="5161876"/>
            <a:ext cx="3487768" cy="1170940"/>
          </a:xfrm>
          <a:prstGeom prst="rect">
            <a:avLst/>
          </a:prstGeom>
        </p:spPr>
        <p:txBody>
          <a:bodyPr anchor="t" rtlCol="false" tIns="0" lIns="0" bIns="0" rIns="0">
            <a:spAutoFit/>
          </a:bodyPr>
          <a:lstStyle/>
          <a:p>
            <a:pPr algn="ctr">
              <a:lnSpc>
                <a:spcPts val="4759"/>
              </a:lnSpc>
            </a:pPr>
            <a:r>
              <a:rPr lang="en-US" b="true" sz="3399" u="sng">
                <a:solidFill>
                  <a:srgbClr val="FFFFFF"/>
                </a:solidFill>
                <a:latin typeface="Muli Bold"/>
                <a:ea typeface="Muli Bold"/>
                <a:cs typeface="Muli Bold"/>
                <a:sym typeface="Muli Bold"/>
              </a:rPr>
              <a:t>Cao Huy Hưng  3121410237</a:t>
            </a:r>
          </a:p>
        </p:txBody>
      </p:sp>
      <p:pic>
        <p:nvPicPr>
          <p:cNvPr name="Picture 16" id="16"/>
          <p:cNvPicPr>
            <a:picLocks noChangeAspect="true"/>
          </p:cNvPicPr>
          <p:nvPr/>
        </p:nvPicPr>
        <p:blipFill>
          <a:blip r:embed="rId13"/>
          <a:srcRect l="0" t="0" r="0" b="0"/>
          <a:stretch>
            <a:fillRect/>
          </a:stretch>
        </p:blipFill>
        <p:spPr>
          <a:xfrm flipH="false" flipV="false" rot="0">
            <a:off x="1214508" y="1740210"/>
            <a:ext cx="657460" cy="657460"/>
          </a:xfrm>
          <a:prstGeom prst="rect">
            <a:avLst/>
          </a:prstGeom>
        </p:spPr>
      </p:pic>
      <p:pic>
        <p:nvPicPr>
          <p:cNvPr name="Picture 17" id="17"/>
          <p:cNvPicPr>
            <a:picLocks noChangeAspect="true"/>
          </p:cNvPicPr>
          <p:nvPr/>
        </p:nvPicPr>
        <p:blipFill>
          <a:blip r:embed="rId14"/>
          <a:srcRect l="0" t="0" r="0" b="0"/>
          <a:stretch>
            <a:fillRect/>
          </a:stretch>
        </p:blipFill>
        <p:spPr>
          <a:xfrm flipH="false" flipV="false" rot="0">
            <a:off x="564589" y="8668135"/>
            <a:ext cx="928221" cy="987469"/>
          </a:xfrm>
          <a:prstGeom prst="rect">
            <a:avLst/>
          </a:prstGeom>
        </p:spPr>
      </p:pic>
      <p:pic>
        <p:nvPicPr>
          <p:cNvPr name="Picture 18" id="18"/>
          <p:cNvPicPr>
            <a:picLocks noChangeAspect="true"/>
          </p:cNvPicPr>
          <p:nvPr/>
        </p:nvPicPr>
        <p:blipFill>
          <a:blip r:embed="rId15"/>
          <a:srcRect l="0" t="0" r="0" b="0"/>
          <a:stretch>
            <a:fillRect/>
          </a:stretch>
        </p:blipFill>
        <p:spPr>
          <a:xfrm flipH="false" flipV="false" rot="0">
            <a:off x="5577237" y="3969801"/>
            <a:ext cx="495969" cy="495969"/>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6286"/>
            <a:ext cx="18288000" cy="10323286"/>
          </a:xfrm>
          <a:custGeom>
            <a:avLst/>
            <a:gdLst/>
            <a:ahLst/>
            <a:cxnLst/>
            <a:rect r="r" b="b" t="t" l="l"/>
            <a:pathLst>
              <a:path h="10323286" w="18288000">
                <a:moveTo>
                  <a:pt x="0" y="0"/>
                </a:moveTo>
                <a:lnTo>
                  <a:pt x="18288000" y="0"/>
                </a:lnTo>
                <a:lnTo>
                  <a:pt x="18288000" y="10323286"/>
                </a:lnTo>
                <a:lnTo>
                  <a:pt x="0" y="10323286"/>
                </a:lnTo>
                <a:lnTo>
                  <a:pt x="0" y="0"/>
                </a:lnTo>
                <a:close/>
              </a:path>
            </a:pathLst>
          </a:custGeom>
          <a:blipFill>
            <a:blip r:embed="rId2">
              <a:extLst>
                <a:ext uri="{96DAC541-7B7A-43D3-8B79-37D633B846F1}">
                  <asvg:svgBlip xmlns:asvg="http://schemas.microsoft.com/office/drawing/2016/SVG/main" r:embed="rId3"/>
                </a:ext>
              </a:extLst>
            </a:blip>
            <a:stretch>
              <a:fillRect l="0" t="-77152" r="0" b="0"/>
            </a:stretch>
          </a:blipFill>
        </p:spPr>
      </p:sp>
      <p:sp>
        <p:nvSpPr>
          <p:cNvPr name="Freeform 3" id="3"/>
          <p:cNvSpPr/>
          <p:nvPr/>
        </p:nvSpPr>
        <p:spPr>
          <a:xfrm flipH="false" flipV="false" rot="0">
            <a:off x="13434058" y="-1365629"/>
            <a:ext cx="6765083" cy="9379664"/>
          </a:xfrm>
          <a:custGeom>
            <a:avLst/>
            <a:gdLst/>
            <a:ahLst/>
            <a:cxnLst/>
            <a:rect r="r" b="b" t="t" l="l"/>
            <a:pathLst>
              <a:path h="9379664" w="6765083">
                <a:moveTo>
                  <a:pt x="0" y="0"/>
                </a:moveTo>
                <a:lnTo>
                  <a:pt x="6765082" y="0"/>
                </a:lnTo>
                <a:lnTo>
                  <a:pt x="6765082" y="9379664"/>
                </a:lnTo>
                <a:lnTo>
                  <a:pt x="0" y="9379664"/>
                </a:lnTo>
                <a:lnTo>
                  <a:pt x="0" y="0"/>
                </a:lnTo>
                <a:close/>
              </a:path>
            </a:pathLst>
          </a:custGeom>
          <a:blipFill>
            <a:blip r:embed="rId4">
              <a:alphaModFix amt="80000"/>
            </a:blip>
            <a:stretch>
              <a:fillRect l="0" t="0" r="0" b="0"/>
            </a:stretch>
          </a:blipFill>
        </p:spPr>
      </p:sp>
      <p:sp>
        <p:nvSpPr>
          <p:cNvPr name="Freeform 4" id="4"/>
          <p:cNvSpPr/>
          <p:nvPr/>
        </p:nvSpPr>
        <p:spPr>
          <a:xfrm flipH="true" flipV="false" rot="-1540787">
            <a:off x="7122761" y="4895445"/>
            <a:ext cx="6765083" cy="9379664"/>
          </a:xfrm>
          <a:custGeom>
            <a:avLst/>
            <a:gdLst/>
            <a:ahLst/>
            <a:cxnLst/>
            <a:rect r="r" b="b" t="t" l="l"/>
            <a:pathLst>
              <a:path h="9379664" w="6765083">
                <a:moveTo>
                  <a:pt x="6765083" y="0"/>
                </a:moveTo>
                <a:lnTo>
                  <a:pt x="0" y="0"/>
                </a:lnTo>
                <a:lnTo>
                  <a:pt x="0" y="9379664"/>
                </a:lnTo>
                <a:lnTo>
                  <a:pt x="6765083" y="9379664"/>
                </a:lnTo>
                <a:lnTo>
                  <a:pt x="6765083" y="0"/>
                </a:lnTo>
                <a:close/>
              </a:path>
            </a:pathLst>
          </a:custGeom>
          <a:blipFill>
            <a:blip r:embed="rId4">
              <a:alphaModFix amt="80000"/>
            </a:blip>
            <a:stretch>
              <a:fillRect l="0" t="0" r="0" b="0"/>
            </a:stretch>
          </a:blipFill>
        </p:spPr>
      </p:sp>
      <p:grpSp>
        <p:nvGrpSpPr>
          <p:cNvPr name="Group 5" id="5"/>
          <p:cNvGrpSpPr/>
          <p:nvPr/>
        </p:nvGrpSpPr>
        <p:grpSpPr>
          <a:xfrm rot="0">
            <a:off x="9914768" y="1453091"/>
            <a:ext cx="7344532" cy="734453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5"/>
              <a:stretch>
                <a:fillRect l="0" t="-14726" r="0" b="-35086"/>
              </a:stretch>
            </a:blipFill>
          </p:spPr>
        </p:sp>
      </p:grpSp>
      <p:sp>
        <p:nvSpPr>
          <p:cNvPr name="TextBox 7" id="7"/>
          <p:cNvSpPr txBox="true"/>
          <p:nvPr/>
        </p:nvSpPr>
        <p:spPr>
          <a:xfrm rot="0">
            <a:off x="993644" y="1028700"/>
            <a:ext cx="7150401" cy="986790"/>
          </a:xfrm>
          <a:prstGeom prst="rect">
            <a:avLst/>
          </a:prstGeom>
        </p:spPr>
        <p:txBody>
          <a:bodyPr anchor="t" rtlCol="false" tIns="0" lIns="0" bIns="0" rIns="0">
            <a:spAutoFit/>
          </a:bodyPr>
          <a:lstStyle/>
          <a:p>
            <a:pPr algn="l" marL="0" indent="0" lvl="0">
              <a:lnSpc>
                <a:spcPts val="7605"/>
              </a:lnSpc>
            </a:pPr>
            <a:r>
              <a:rPr lang="en-US" b="true" sz="6500">
                <a:solidFill>
                  <a:srgbClr val="000000"/>
                </a:solidFill>
                <a:latin typeface="Asap Bold"/>
                <a:ea typeface="Asap Bold"/>
                <a:cs typeface="Asap Bold"/>
                <a:sym typeface="Asap Bold"/>
              </a:rPr>
              <a:t>CHỦ ĐỀ</a:t>
            </a:r>
          </a:p>
        </p:txBody>
      </p:sp>
      <p:sp>
        <p:nvSpPr>
          <p:cNvPr name="Freeform 8" id="8"/>
          <p:cNvSpPr/>
          <p:nvPr/>
        </p:nvSpPr>
        <p:spPr>
          <a:xfrm flipH="false" flipV="false" rot="-4438081">
            <a:off x="8908530" y="-933499"/>
            <a:ext cx="5019358" cy="4147244"/>
          </a:xfrm>
          <a:custGeom>
            <a:avLst/>
            <a:gdLst/>
            <a:ahLst/>
            <a:cxnLst/>
            <a:rect r="r" b="b" t="t" l="l"/>
            <a:pathLst>
              <a:path h="4147244" w="5019358">
                <a:moveTo>
                  <a:pt x="0" y="0"/>
                </a:moveTo>
                <a:lnTo>
                  <a:pt x="5019358" y="0"/>
                </a:lnTo>
                <a:lnTo>
                  <a:pt x="5019358" y="4147244"/>
                </a:lnTo>
                <a:lnTo>
                  <a:pt x="0" y="4147244"/>
                </a:lnTo>
                <a:lnTo>
                  <a:pt x="0" y="0"/>
                </a:lnTo>
                <a:close/>
              </a:path>
            </a:pathLst>
          </a:custGeom>
          <a:blipFill>
            <a:blip r:embed="rId6"/>
            <a:stretch>
              <a:fillRect l="0" t="0" r="0" b="0"/>
            </a:stretch>
          </a:blipFill>
        </p:spPr>
      </p:sp>
      <p:sp>
        <p:nvSpPr>
          <p:cNvPr name="Freeform 9" id="9"/>
          <p:cNvSpPr/>
          <p:nvPr/>
        </p:nvSpPr>
        <p:spPr>
          <a:xfrm flipH="false" flipV="false" rot="1507486">
            <a:off x="15373957" y="6660114"/>
            <a:ext cx="4243368" cy="5097139"/>
          </a:xfrm>
          <a:custGeom>
            <a:avLst/>
            <a:gdLst/>
            <a:ahLst/>
            <a:cxnLst/>
            <a:rect r="r" b="b" t="t" l="l"/>
            <a:pathLst>
              <a:path h="5097139" w="4243368">
                <a:moveTo>
                  <a:pt x="0" y="0"/>
                </a:moveTo>
                <a:lnTo>
                  <a:pt x="4243369" y="0"/>
                </a:lnTo>
                <a:lnTo>
                  <a:pt x="4243369" y="5097139"/>
                </a:lnTo>
                <a:lnTo>
                  <a:pt x="0" y="5097139"/>
                </a:lnTo>
                <a:lnTo>
                  <a:pt x="0" y="0"/>
                </a:lnTo>
                <a:close/>
              </a:path>
            </a:pathLst>
          </a:custGeom>
          <a:blipFill>
            <a:blip r:embed="rId7"/>
            <a:stretch>
              <a:fillRect l="0" t="0" r="0" b="0"/>
            </a:stretch>
          </a:blipFill>
        </p:spPr>
      </p:sp>
      <p:sp>
        <p:nvSpPr>
          <p:cNvPr name="Freeform 10" id="10"/>
          <p:cNvSpPr/>
          <p:nvPr/>
        </p:nvSpPr>
        <p:spPr>
          <a:xfrm flipH="false" flipV="false" rot="0">
            <a:off x="14224108" y="9152255"/>
            <a:ext cx="2187530" cy="1976980"/>
          </a:xfrm>
          <a:custGeom>
            <a:avLst/>
            <a:gdLst/>
            <a:ahLst/>
            <a:cxnLst/>
            <a:rect r="r" b="b" t="t" l="l"/>
            <a:pathLst>
              <a:path h="1976980" w="2187530">
                <a:moveTo>
                  <a:pt x="0" y="0"/>
                </a:moveTo>
                <a:lnTo>
                  <a:pt x="2187529" y="0"/>
                </a:lnTo>
                <a:lnTo>
                  <a:pt x="2187529" y="1976980"/>
                </a:lnTo>
                <a:lnTo>
                  <a:pt x="0" y="1976980"/>
                </a:lnTo>
                <a:lnTo>
                  <a:pt x="0" y="0"/>
                </a:lnTo>
                <a:close/>
              </a:path>
            </a:pathLst>
          </a:custGeom>
          <a:blipFill>
            <a:blip r:embed="rId8"/>
            <a:stretch>
              <a:fillRect l="0" t="0" r="0" b="0"/>
            </a:stretch>
          </a:blipFill>
        </p:spPr>
      </p:sp>
      <p:sp>
        <p:nvSpPr>
          <p:cNvPr name="Freeform 11" id="11"/>
          <p:cNvSpPr/>
          <p:nvPr/>
        </p:nvSpPr>
        <p:spPr>
          <a:xfrm flipH="false" flipV="false" rot="0">
            <a:off x="10076714" y="-3404528"/>
            <a:ext cx="5921776" cy="6042629"/>
          </a:xfrm>
          <a:custGeom>
            <a:avLst/>
            <a:gdLst/>
            <a:ahLst/>
            <a:cxnLst/>
            <a:rect r="r" b="b" t="t" l="l"/>
            <a:pathLst>
              <a:path h="6042629" w="5921776">
                <a:moveTo>
                  <a:pt x="0" y="0"/>
                </a:moveTo>
                <a:lnTo>
                  <a:pt x="5921777" y="0"/>
                </a:lnTo>
                <a:lnTo>
                  <a:pt x="5921777" y="6042629"/>
                </a:lnTo>
                <a:lnTo>
                  <a:pt x="0" y="6042629"/>
                </a:lnTo>
                <a:lnTo>
                  <a:pt x="0" y="0"/>
                </a:lnTo>
                <a:close/>
              </a:path>
            </a:pathLst>
          </a:custGeom>
          <a:blipFill>
            <a:blip r:embed="rId9"/>
            <a:stretch>
              <a:fillRect l="0" t="0" r="0" b="0"/>
            </a:stretch>
          </a:blipFill>
        </p:spPr>
      </p:sp>
      <p:sp>
        <p:nvSpPr>
          <p:cNvPr name="Freeform 12" id="12"/>
          <p:cNvSpPr/>
          <p:nvPr/>
        </p:nvSpPr>
        <p:spPr>
          <a:xfrm flipH="false" flipV="false" rot="0">
            <a:off x="8886731" y="5475190"/>
            <a:ext cx="514538" cy="691921"/>
          </a:xfrm>
          <a:custGeom>
            <a:avLst/>
            <a:gdLst/>
            <a:ahLst/>
            <a:cxnLst/>
            <a:rect r="r" b="b" t="t" l="l"/>
            <a:pathLst>
              <a:path h="691921" w="514538">
                <a:moveTo>
                  <a:pt x="0" y="0"/>
                </a:moveTo>
                <a:lnTo>
                  <a:pt x="514538" y="0"/>
                </a:lnTo>
                <a:lnTo>
                  <a:pt x="514538" y="691921"/>
                </a:lnTo>
                <a:lnTo>
                  <a:pt x="0" y="6919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6816599" y="1536693"/>
            <a:ext cx="889895" cy="889895"/>
          </a:xfrm>
          <a:custGeom>
            <a:avLst/>
            <a:gdLst/>
            <a:ahLst/>
            <a:cxnLst/>
            <a:rect r="r" b="b" t="t" l="l"/>
            <a:pathLst>
              <a:path h="889895" w="889895">
                <a:moveTo>
                  <a:pt x="0" y="0"/>
                </a:moveTo>
                <a:lnTo>
                  <a:pt x="889895" y="0"/>
                </a:lnTo>
                <a:lnTo>
                  <a:pt x="889895" y="889895"/>
                </a:lnTo>
                <a:lnTo>
                  <a:pt x="0" y="8898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8254105" y="9695798"/>
            <a:ext cx="889895" cy="889895"/>
          </a:xfrm>
          <a:custGeom>
            <a:avLst/>
            <a:gdLst/>
            <a:ahLst/>
            <a:cxnLst/>
            <a:rect r="r" b="b" t="t" l="l"/>
            <a:pathLst>
              <a:path h="889895" w="889895">
                <a:moveTo>
                  <a:pt x="0" y="0"/>
                </a:moveTo>
                <a:lnTo>
                  <a:pt x="889895" y="0"/>
                </a:lnTo>
                <a:lnTo>
                  <a:pt x="889895" y="889894"/>
                </a:lnTo>
                <a:lnTo>
                  <a:pt x="0" y="8898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6559330" y="-345960"/>
            <a:ext cx="514538" cy="691921"/>
          </a:xfrm>
          <a:custGeom>
            <a:avLst/>
            <a:gdLst/>
            <a:ahLst/>
            <a:cxnLst/>
            <a:rect r="r" b="b" t="t" l="l"/>
            <a:pathLst>
              <a:path h="691921" w="514538">
                <a:moveTo>
                  <a:pt x="0" y="0"/>
                </a:moveTo>
                <a:lnTo>
                  <a:pt x="514538" y="0"/>
                </a:lnTo>
                <a:lnTo>
                  <a:pt x="514538" y="691920"/>
                </a:lnTo>
                <a:lnTo>
                  <a:pt x="0" y="6919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1107275" y="8642156"/>
            <a:ext cx="370947" cy="370947"/>
          </a:xfrm>
          <a:custGeom>
            <a:avLst/>
            <a:gdLst/>
            <a:ahLst/>
            <a:cxnLst/>
            <a:rect r="r" b="b" t="t" l="l"/>
            <a:pathLst>
              <a:path h="370947" w="370947">
                <a:moveTo>
                  <a:pt x="0" y="0"/>
                </a:moveTo>
                <a:lnTo>
                  <a:pt x="370948" y="0"/>
                </a:lnTo>
                <a:lnTo>
                  <a:pt x="370948" y="370947"/>
                </a:lnTo>
                <a:lnTo>
                  <a:pt x="0" y="3709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17706494" y="466789"/>
            <a:ext cx="310933" cy="310933"/>
          </a:xfrm>
          <a:custGeom>
            <a:avLst/>
            <a:gdLst/>
            <a:ahLst/>
            <a:cxnLst/>
            <a:rect r="r" b="b" t="t" l="l"/>
            <a:pathLst>
              <a:path h="310933" w="310933">
                <a:moveTo>
                  <a:pt x="0" y="0"/>
                </a:moveTo>
                <a:lnTo>
                  <a:pt x="310933" y="0"/>
                </a:lnTo>
                <a:lnTo>
                  <a:pt x="310933" y="310933"/>
                </a:lnTo>
                <a:lnTo>
                  <a:pt x="0" y="3109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993644" y="2923760"/>
            <a:ext cx="5356962" cy="5929630"/>
          </a:xfrm>
          <a:prstGeom prst="rect">
            <a:avLst/>
          </a:prstGeom>
        </p:spPr>
        <p:txBody>
          <a:bodyPr anchor="t" rtlCol="false" tIns="0" lIns="0" bIns="0" rIns="0">
            <a:spAutoFit/>
          </a:bodyPr>
          <a:lstStyle/>
          <a:p>
            <a:pPr algn="l">
              <a:lnSpc>
                <a:spcPts val="3919"/>
              </a:lnSpc>
            </a:pPr>
            <a:r>
              <a:rPr lang="en-US" sz="2799">
                <a:solidFill>
                  <a:srgbClr val="000000"/>
                </a:solidFill>
                <a:latin typeface="Muli"/>
                <a:ea typeface="Muli"/>
                <a:cs typeface="Muli"/>
                <a:sym typeface="Muli"/>
              </a:rPr>
              <a:t>Âm nhạc là một phần không thể thiếu</a:t>
            </a:r>
            <a:r>
              <a:rPr lang="en-US" sz="2799">
                <a:solidFill>
                  <a:srgbClr val="000000"/>
                </a:solidFill>
                <a:latin typeface="Muli"/>
                <a:ea typeface="Muli"/>
                <a:cs typeface="Muli"/>
                <a:sym typeface="Muli"/>
              </a:rPr>
              <a:t> trong đời sống tinh thần của con người. Trong thời đại công nghệ số hiện nay, nhu cầu nghe nhạc mọi lúc mọi nơi ngày càng trở nên phổ biến. Sự phát triển mạnh mẽ của các thiết bị di động và kết nối Internet đã tạo điều kiện thuận lợi cho người dùng tiếp cận và thưởng thức âm nhạc một cách dễ dàng hơn bao giờ hết.</a:t>
            </a:r>
          </a:p>
        </p:txBody>
      </p:sp>
      <p:pic>
        <p:nvPicPr>
          <p:cNvPr name="Picture 19" id="19"/>
          <p:cNvPicPr>
            <a:picLocks noChangeAspect="true"/>
          </p:cNvPicPr>
          <p:nvPr/>
        </p:nvPicPr>
        <p:blipFill>
          <a:blip r:embed="rId16"/>
          <a:srcRect l="0" t="0" r="0" b="0"/>
          <a:stretch>
            <a:fillRect/>
          </a:stretch>
        </p:blipFill>
        <p:spPr>
          <a:xfrm flipH="false" flipV="false" rot="0">
            <a:off x="9419255" y="1652910"/>
            <a:ext cx="657460" cy="657460"/>
          </a:xfrm>
          <a:prstGeom prst="rect">
            <a:avLst/>
          </a:prstGeom>
        </p:spPr>
      </p:pic>
      <p:pic>
        <p:nvPicPr>
          <p:cNvPr name="Picture 20" id="20"/>
          <p:cNvPicPr>
            <a:picLocks noChangeAspect="true"/>
          </p:cNvPicPr>
          <p:nvPr/>
        </p:nvPicPr>
        <p:blipFill>
          <a:blip r:embed="rId17"/>
          <a:srcRect l="0" t="0" r="0" b="0"/>
          <a:stretch>
            <a:fillRect/>
          </a:stretch>
        </p:blipFill>
        <p:spPr>
          <a:xfrm flipH="false" flipV="false" rot="0">
            <a:off x="16145647" y="1159176"/>
            <a:ext cx="928221" cy="987469"/>
          </a:xfrm>
          <a:prstGeom prst="rect">
            <a:avLst/>
          </a:prstGeom>
        </p:spPr>
      </p:pic>
      <p:pic>
        <p:nvPicPr>
          <p:cNvPr name="Picture 21" id="21"/>
          <p:cNvPicPr>
            <a:picLocks noChangeAspect="true"/>
          </p:cNvPicPr>
          <p:nvPr/>
        </p:nvPicPr>
        <p:blipFill>
          <a:blip r:embed="rId18"/>
          <a:srcRect l="0" t="0" r="0" b="0"/>
          <a:stretch>
            <a:fillRect/>
          </a:stretch>
        </p:blipFill>
        <p:spPr>
          <a:xfrm flipH="false" flipV="false" rot="0">
            <a:off x="11615170" y="9013103"/>
            <a:ext cx="495969" cy="495969"/>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07370">
            <a:off x="1559539" y="3114055"/>
            <a:ext cx="3752220" cy="4969828"/>
          </a:xfrm>
          <a:custGeom>
            <a:avLst/>
            <a:gdLst/>
            <a:ahLst/>
            <a:cxnLst/>
            <a:rect r="r" b="b" t="t" l="l"/>
            <a:pathLst>
              <a:path h="4969828" w="3752220">
                <a:moveTo>
                  <a:pt x="0" y="0"/>
                </a:moveTo>
                <a:lnTo>
                  <a:pt x="3752220" y="0"/>
                </a:lnTo>
                <a:lnTo>
                  <a:pt x="3752220" y="4969827"/>
                </a:lnTo>
                <a:lnTo>
                  <a:pt x="0" y="4969827"/>
                </a:lnTo>
                <a:lnTo>
                  <a:pt x="0" y="0"/>
                </a:lnTo>
                <a:close/>
              </a:path>
            </a:pathLst>
          </a:custGeom>
          <a:blipFill>
            <a:blip r:embed="rId2">
              <a:alphaModFix amt="79000"/>
            </a:blip>
            <a:stretch>
              <a:fillRect l="0" t="0" r="0" b="0"/>
            </a:stretch>
          </a:blipFill>
        </p:spPr>
      </p:sp>
      <p:sp>
        <p:nvSpPr>
          <p:cNvPr name="Freeform 3" id="3"/>
          <p:cNvSpPr/>
          <p:nvPr/>
        </p:nvSpPr>
        <p:spPr>
          <a:xfrm flipH="true" flipV="false" rot="0">
            <a:off x="1462733" y="5723953"/>
            <a:ext cx="6119426" cy="6553602"/>
          </a:xfrm>
          <a:custGeom>
            <a:avLst/>
            <a:gdLst/>
            <a:ahLst/>
            <a:cxnLst/>
            <a:rect r="r" b="b" t="t" l="l"/>
            <a:pathLst>
              <a:path h="6553602" w="6119426">
                <a:moveTo>
                  <a:pt x="6119425" y="0"/>
                </a:moveTo>
                <a:lnTo>
                  <a:pt x="0" y="0"/>
                </a:lnTo>
                <a:lnTo>
                  <a:pt x="0" y="6553602"/>
                </a:lnTo>
                <a:lnTo>
                  <a:pt x="6119425" y="6553602"/>
                </a:lnTo>
                <a:lnTo>
                  <a:pt x="6119425" y="0"/>
                </a:lnTo>
                <a:close/>
              </a:path>
            </a:pathLst>
          </a:custGeom>
          <a:blipFill>
            <a:blip r:embed="rId3"/>
            <a:stretch>
              <a:fillRect l="0" t="0" r="0" b="0"/>
            </a:stretch>
          </a:blipFill>
        </p:spPr>
      </p:sp>
      <p:sp>
        <p:nvSpPr>
          <p:cNvPr name="Freeform 4" id="4"/>
          <p:cNvSpPr/>
          <p:nvPr/>
        </p:nvSpPr>
        <p:spPr>
          <a:xfrm flipH="false" flipV="false" rot="0">
            <a:off x="11682160" y="3440868"/>
            <a:ext cx="5858937" cy="6686376"/>
          </a:xfrm>
          <a:custGeom>
            <a:avLst/>
            <a:gdLst/>
            <a:ahLst/>
            <a:cxnLst/>
            <a:rect r="r" b="b" t="t" l="l"/>
            <a:pathLst>
              <a:path h="6686376" w="5858937">
                <a:moveTo>
                  <a:pt x="0" y="0"/>
                </a:moveTo>
                <a:lnTo>
                  <a:pt x="5858937" y="0"/>
                </a:lnTo>
                <a:lnTo>
                  <a:pt x="5858937" y="6686376"/>
                </a:lnTo>
                <a:lnTo>
                  <a:pt x="0" y="6686376"/>
                </a:lnTo>
                <a:lnTo>
                  <a:pt x="0" y="0"/>
                </a:lnTo>
                <a:close/>
              </a:path>
            </a:pathLst>
          </a:custGeom>
          <a:blipFill>
            <a:blip r:embed="rId4">
              <a:alphaModFix amt="79000"/>
            </a:blip>
            <a:stretch>
              <a:fillRect l="0" t="0" r="0" b="0"/>
            </a:stretch>
          </a:blipFill>
        </p:spPr>
      </p:sp>
      <p:sp>
        <p:nvSpPr>
          <p:cNvPr name="Freeform 5" id="5"/>
          <p:cNvSpPr/>
          <p:nvPr/>
        </p:nvSpPr>
        <p:spPr>
          <a:xfrm flipH="false" flipV="false" rot="0">
            <a:off x="4793217" y="3025649"/>
            <a:ext cx="8674150" cy="8229600"/>
          </a:xfrm>
          <a:custGeom>
            <a:avLst/>
            <a:gdLst/>
            <a:ahLst/>
            <a:cxnLst/>
            <a:rect r="r" b="b" t="t" l="l"/>
            <a:pathLst>
              <a:path h="8229600" w="8674150">
                <a:moveTo>
                  <a:pt x="0" y="0"/>
                </a:moveTo>
                <a:lnTo>
                  <a:pt x="8674150" y="0"/>
                </a:lnTo>
                <a:lnTo>
                  <a:pt x="867415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1183831" y="6422524"/>
            <a:ext cx="4567074" cy="5352039"/>
          </a:xfrm>
          <a:custGeom>
            <a:avLst/>
            <a:gdLst/>
            <a:ahLst/>
            <a:cxnLst/>
            <a:rect r="r" b="b" t="t" l="l"/>
            <a:pathLst>
              <a:path h="5352039" w="4567074">
                <a:moveTo>
                  <a:pt x="0" y="0"/>
                </a:moveTo>
                <a:lnTo>
                  <a:pt x="4567073" y="0"/>
                </a:lnTo>
                <a:lnTo>
                  <a:pt x="4567073" y="5352040"/>
                </a:lnTo>
                <a:lnTo>
                  <a:pt x="0" y="5352040"/>
                </a:lnTo>
                <a:lnTo>
                  <a:pt x="0" y="0"/>
                </a:lnTo>
                <a:close/>
              </a:path>
            </a:pathLst>
          </a:custGeom>
          <a:blipFill>
            <a:blip r:embed="rId6"/>
            <a:stretch>
              <a:fillRect l="0" t="0" r="0" b="0"/>
            </a:stretch>
          </a:blipFill>
        </p:spPr>
      </p:sp>
      <p:sp>
        <p:nvSpPr>
          <p:cNvPr name="Freeform 7" id="7"/>
          <p:cNvSpPr/>
          <p:nvPr/>
        </p:nvSpPr>
        <p:spPr>
          <a:xfrm flipH="false" flipV="false" rot="0">
            <a:off x="1028700" y="5801318"/>
            <a:ext cx="730800" cy="982738"/>
          </a:xfrm>
          <a:custGeom>
            <a:avLst/>
            <a:gdLst/>
            <a:ahLst/>
            <a:cxnLst/>
            <a:rect r="r" b="b" t="t" l="l"/>
            <a:pathLst>
              <a:path h="982738" w="730800">
                <a:moveTo>
                  <a:pt x="0" y="0"/>
                </a:moveTo>
                <a:lnTo>
                  <a:pt x="730800" y="0"/>
                </a:lnTo>
                <a:lnTo>
                  <a:pt x="730800" y="982738"/>
                </a:lnTo>
                <a:lnTo>
                  <a:pt x="0" y="9827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9266759" y="7621469"/>
            <a:ext cx="485608" cy="653017"/>
          </a:xfrm>
          <a:custGeom>
            <a:avLst/>
            <a:gdLst/>
            <a:ahLst/>
            <a:cxnLst/>
            <a:rect r="r" b="b" t="t" l="l"/>
            <a:pathLst>
              <a:path h="653017" w="485608">
                <a:moveTo>
                  <a:pt x="0" y="0"/>
                </a:moveTo>
                <a:lnTo>
                  <a:pt x="485608" y="0"/>
                </a:lnTo>
                <a:lnTo>
                  <a:pt x="485608" y="653018"/>
                </a:lnTo>
                <a:lnTo>
                  <a:pt x="0" y="6530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116427" y="4468532"/>
            <a:ext cx="281085" cy="281085"/>
          </a:xfrm>
          <a:custGeom>
            <a:avLst/>
            <a:gdLst/>
            <a:ahLst/>
            <a:cxnLst/>
            <a:rect r="r" b="b" t="t" l="l"/>
            <a:pathLst>
              <a:path h="281085" w="281085">
                <a:moveTo>
                  <a:pt x="0" y="0"/>
                </a:moveTo>
                <a:lnTo>
                  <a:pt x="281085" y="0"/>
                </a:lnTo>
                <a:lnTo>
                  <a:pt x="281085" y="281085"/>
                </a:lnTo>
                <a:lnTo>
                  <a:pt x="0" y="2810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116427" y="8579127"/>
            <a:ext cx="421627" cy="421627"/>
          </a:xfrm>
          <a:custGeom>
            <a:avLst/>
            <a:gdLst/>
            <a:ahLst/>
            <a:cxnLst/>
            <a:rect r="r" b="b" t="t" l="l"/>
            <a:pathLst>
              <a:path h="421627" w="421627">
                <a:moveTo>
                  <a:pt x="0" y="0"/>
                </a:moveTo>
                <a:lnTo>
                  <a:pt x="421627" y="0"/>
                </a:lnTo>
                <a:lnTo>
                  <a:pt x="421627" y="421627"/>
                </a:lnTo>
                <a:lnTo>
                  <a:pt x="0" y="4216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4611628" y="9258300"/>
            <a:ext cx="281085" cy="281085"/>
          </a:xfrm>
          <a:custGeom>
            <a:avLst/>
            <a:gdLst/>
            <a:ahLst/>
            <a:cxnLst/>
            <a:rect r="r" b="b" t="t" l="l"/>
            <a:pathLst>
              <a:path h="281085" w="281085">
                <a:moveTo>
                  <a:pt x="0" y="0"/>
                </a:moveTo>
                <a:lnTo>
                  <a:pt x="281085" y="0"/>
                </a:lnTo>
                <a:lnTo>
                  <a:pt x="281085" y="281085"/>
                </a:lnTo>
                <a:lnTo>
                  <a:pt x="0" y="2810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3952234" y="3956057"/>
            <a:ext cx="485608" cy="653017"/>
          </a:xfrm>
          <a:custGeom>
            <a:avLst/>
            <a:gdLst/>
            <a:ahLst/>
            <a:cxnLst/>
            <a:rect r="r" b="b" t="t" l="l"/>
            <a:pathLst>
              <a:path h="653017" w="485608">
                <a:moveTo>
                  <a:pt x="0" y="0"/>
                </a:moveTo>
                <a:lnTo>
                  <a:pt x="485608" y="0"/>
                </a:lnTo>
                <a:lnTo>
                  <a:pt x="485608" y="653017"/>
                </a:lnTo>
                <a:lnTo>
                  <a:pt x="0" y="6530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7582158" y="4678938"/>
            <a:ext cx="1123082" cy="1122380"/>
          </a:xfrm>
          <a:custGeom>
            <a:avLst/>
            <a:gdLst/>
            <a:ahLst/>
            <a:cxnLst/>
            <a:rect r="r" b="b" t="t" l="l"/>
            <a:pathLst>
              <a:path h="1122380" w="1123082">
                <a:moveTo>
                  <a:pt x="0" y="0"/>
                </a:moveTo>
                <a:lnTo>
                  <a:pt x="1123082" y="0"/>
                </a:lnTo>
                <a:lnTo>
                  <a:pt x="1123082" y="1122380"/>
                </a:lnTo>
                <a:lnTo>
                  <a:pt x="0" y="1122380"/>
                </a:lnTo>
                <a:lnTo>
                  <a:pt x="0" y="0"/>
                </a:lnTo>
                <a:close/>
              </a:path>
            </a:pathLst>
          </a:custGeom>
          <a:blipFill>
            <a:blip r:embed="rId11"/>
            <a:stretch>
              <a:fillRect l="0" t="0" r="0" b="0"/>
            </a:stretch>
          </a:blipFill>
        </p:spPr>
      </p:sp>
      <p:sp>
        <p:nvSpPr>
          <p:cNvPr name="Freeform 14" id="14"/>
          <p:cNvSpPr/>
          <p:nvPr/>
        </p:nvSpPr>
        <p:spPr>
          <a:xfrm flipH="false" flipV="false" rot="0">
            <a:off x="16012415" y="5723953"/>
            <a:ext cx="522568" cy="522568"/>
          </a:xfrm>
          <a:custGeom>
            <a:avLst/>
            <a:gdLst/>
            <a:ahLst/>
            <a:cxnLst/>
            <a:rect r="r" b="b" t="t" l="l"/>
            <a:pathLst>
              <a:path h="522568" w="522568">
                <a:moveTo>
                  <a:pt x="0" y="0"/>
                </a:moveTo>
                <a:lnTo>
                  <a:pt x="522568" y="0"/>
                </a:lnTo>
                <a:lnTo>
                  <a:pt x="522568" y="522568"/>
                </a:lnTo>
                <a:lnTo>
                  <a:pt x="0" y="5225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028700" y="940806"/>
            <a:ext cx="16230600" cy="1466849"/>
          </a:xfrm>
          <a:prstGeom prst="rect">
            <a:avLst/>
          </a:prstGeom>
        </p:spPr>
        <p:txBody>
          <a:bodyPr anchor="t" rtlCol="false" tIns="0" lIns="0" bIns="0" rIns="0">
            <a:spAutoFit/>
          </a:bodyPr>
          <a:lstStyle/>
          <a:p>
            <a:pPr algn="ctr">
              <a:lnSpc>
                <a:spcPts val="12000"/>
              </a:lnSpc>
            </a:pPr>
            <a:r>
              <a:rPr lang="en-US" sz="8000">
                <a:solidFill>
                  <a:srgbClr val="FFFFFF"/>
                </a:solidFill>
                <a:latin typeface="Asap"/>
                <a:ea typeface="Asap"/>
                <a:cs typeface="Asap"/>
                <a:sym typeface="Asap"/>
              </a:rPr>
              <a:t>CÁC CHỨC NĂNG CHÍNH</a:t>
            </a:r>
          </a:p>
        </p:txBody>
      </p:sp>
      <p:pic>
        <p:nvPicPr>
          <p:cNvPr name="Picture 16" id="16"/>
          <p:cNvPicPr>
            <a:picLocks noChangeAspect="true"/>
          </p:cNvPicPr>
          <p:nvPr/>
        </p:nvPicPr>
        <p:blipFill>
          <a:blip r:embed="rId12"/>
          <a:srcRect l="0" t="0" r="0" b="0"/>
          <a:stretch>
            <a:fillRect/>
          </a:stretch>
        </p:blipFill>
        <p:spPr>
          <a:xfrm flipH="false" flipV="false" rot="0">
            <a:off x="8376510" y="5270238"/>
            <a:ext cx="657460" cy="657460"/>
          </a:xfrm>
          <a:prstGeom prst="rect">
            <a:avLst/>
          </a:prstGeom>
        </p:spPr>
      </p:pic>
      <p:pic>
        <p:nvPicPr>
          <p:cNvPr name="Picture 17" id="17"/>
          <p:cNvPicPr>
            <a:picLocks noChangeAspect="true"/>
          </p:cNvPicPr>
          <p:nvPr/>
        </p:nvPicPr>
        <p:blipFill>
          <a:blip r:embed="rId13"/>
          <a:srcRect l="0" t="0" r="0" b="0"/>
          <a:stretch>
            <a:fillRect/>
          </a:stretch>
        </p:blipFill>
        <p:spPr>
          <a:xfrm flipH="false" flipV="false" rot="0">
            <a:off x="831279" y="6960509"/>
            <a:ext cx="928221" cy="987469"/>
          </a:xfrm>
          <a:prstGeom prst="rect">
            <a:avLst/>
          </a:prstGeom>
        </p:spPr>
      </p:pic>
      <p:pic>
        <p:nvPicPr>
          <p:cNvPr name="Picture 18" id="18"/>
          <p:cNvPicPr>
            <a:picLocks noChangeAspect="true"/>
          </p:cNvPicPr>
          <p:nvPr/>
        </p:nvPicPr>
        <p:blipFill>
          <a:blip r:embed="rId14"/>
          <a:srcRect l="0" t="0" r="0" b="0"/>
          <a:stretch>
            <a:fillRect/>
          </a:stretch>
        </p:blipFill>
        <p:spPr>
          <a:xfrm flipH="false" flipV="false" rot="0">
            <a:off x="15254935" y="7286365"/>
            <a:ext cx="495969" cy="495969"/>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36286"/>
            <a:ext cx="18288000" cy="10323286"/>
          </a:xfrm>
          <a:custGeom>
            <a:avLst/>
            <a:gdLst/>
            <a:ahLst/>
            <a:cxnLst/>
            <a:rect r="r" b="b" t="t" l="l"/>
            <a:pathLst>
              <a:path h="10323286" w="18288000">
                <a:moveTo>
                  <a:pt x="18288000" y="0"/>
                </a:moveTo>
                <a:lnTo>
                  <a:pt x="0" y="0"/>
                </a:lnTo>
                <a:lnTo>
                  <a:pt x="0" y="10323286"/>
                </a:lnTo>
                <a:lnTo>
                  <a:pt x="18288000" y="10323286"/>
                </a:lnTo>
                <a:lnTo>
                  <a:pt x="18288000" y="0"/>
                </a:lnTo>
                <a:close/>
              </a:path>
            </a:pathLst>
          </a:custGeom>
          <a:blipFill>
            <a:blip r:embed="rId2">
              <a:extLst>
                <a:ext uri="{96DAC541-7B7A-43D3-8B79-37D633B846F1}">
                  <asvg:svgBlip xmlns:asvg="http://schemas.microsoft.com/office/drawing/2016/SVG/main" r:embed="rId3"/>
                </a:ext>
              </a:extLst>
            </a:blip>
            <a:stretch>
              <a:fillRect l="0" t="-77152" r="0" b="0"/>
            </a:stretch>
          </a:blipFill>
        </p:spPr>
      </p:sp>
      <p:sp>
        <p:nvSpPr>
          <p:cNvPr name="Freeform 3" id="3"/>
          <p:cNvSpPr/>
          <p:nvPr/>
        </p:nvSpPr>
        <p:spPr>
          <a:xfrm flipH="false" flipV="false" rot="10345739">
            <a:off x="-3701876" y="-1252143"/>
            <a:ext cx="16383690" cy="15441628"/>
          </a:xfrm>
          <a:custGeom>
            <a:avLst/>
            <a:gdLst/>
            <a:ahLst/>
            <a:cxnLst/>
            <a:rect r="r" b="b" t="t" l="l"/>
            <a:pathLst>
              <a:path h="15441628" w="16383690">
                <a:moveTo>
                  <a:pt x="0" y="0"/>
                </a:moveTo>
                <a:lnTo>
                  <a:pt x="16383690" y="0"/>
                </a:lnTo>
                <a:lnTo>
                  <a:pt x="16383690" y="15441627"/>
                </a:lnTo>
                <a:lnTo>
                  <a:pt x="0" y="15441627"/>
                </a:lnTo>
                <a:lnTo>
                  <a:pt x="0" y="0"/>
                </a:lnTo>
                <a:close/>
              </a:path>
            </a:pathLst>
          </a:custGeom>
          <a:blipFill>
            <a:blip r:embed="rId4">
              <a:alphaModFix amt="29000"/>
            </a:blip>
            <a:stretch>
              <a:fillRect l="0" t="0" r="0" b="0"/>
            </a:stretch>
          </a:blipFill>
        </p:spPr>
      </p:sp>
      <p:sp>
        <p:nvSpPr>
          <p:cNvPr name="Freeform 4" id="4"/>
          <p:cNvSpPr/>
          <p:nvPr/>
        </p:nvSpPr>
        <p:spPr>
          <a:xfrm flipH="false" flipV="false" rot="0">
            <a:off x="-1153788" y="4350334"/>
            <a:ext cx="9532008" cy="9424773"/>
          </a:xfrm>
          <a:custGeom>
            <a:avLst/>
            <a:gdLst/>
            <a:ahLst/>
            <a:cxnLst/>
            <a:rect r="r" b="b" t="t" l="l"/>
            <a:pathLst>
              <a:path h="9424773" w="9532008">
                <a:moveTo>
                  <a:pt x="0" y="0"/>
                </a:moveTo>
                <a:lnTo>
                  <a:pt x="9532008" y="0"/>
                </a:lnTo>
                <a:lnTo>
                  <a:pt x="9532008" y="9424772"/>
                </a:lnTo>
                <a:lnTo>
                  <a:pt x="0" y="9424772"/>
                </a:lnTo>
                <a:lnTo>
                  <a:pt x="0" y="0"/>
                </a:lnTo>
                <a:close/>
              </a:path>
            </a:pathLst>
          </a:custGeom>
          <a:blipFill>
            <a:blip r:embed="rId5"/>
            <a:stretch>
              <a:fillRect l="0" t="0" r="0" b="0"/>
            </a:stretch>
          </a:blipFill>
        </p:spPr>
      </p:sp>
      <p:grpSp>
        <p:nvGrpSpPr>
          <p:cNvPr name="Group 5" id="5"/>
          <p:cNvGrpSpPr/>
          <p:nvPr/>
        </p:nvGrpSpPr>
        <p:grpSpPr>
          <a:xfrm rot="0">
            <a:off x="9144000" y="1028700"/>
            <a:ext cx="2650352" cy="2650341"/>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39222" r="0" b="-10590"/>
              </a:stretch>
            </a:blipFill>
          </p:spPr>
        </p:sp>
      </p:grpSp>
      <p:grpSp>
        <p:nvGrpSpPr>
          <p:cNvPr name="Group 7" id="7"/>
          <p:cNvGrpSpPr/>
          <p:nvPr/>
        </p:nvGrpSpPr>
        <p:grpSpPr>
          <a:xfrm rot="0">
            <a:off x="9144000" y="3818329"/>
            <a:ext cx="2650352" cy="2650341"/>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4906" t="0" r="-24906" b="0"/>
              </a:stretch>
            </a:blipFill>
          </p:spPr>
        </p:sp>
      </p:grpSp>
      <p:grpSp>
        <p:nvGrpSpPr>
          <p:cNvPr name="Group 9" id="9"/>
          <p:cNvGrpSpPr/>
          <p:nvPr/>
        </p:nvGrpSpPr>
        <p:grpSpPr>
          <a:xfrm rot="0">
            <a:off x="9144000" y="6607959"/>
            <a:ext cx="2650352" cy="2650341"/>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18124" t="0" r="-31687" b="0"/>
              </a:stretch>
            </a:blipFill>
          </p:spPr>
        </p:sp>
      </p:grpSp>
      <p:sp>
        <p:nvSpPr>
          <p:cNvPr name="Freeform 11" id="11"/>
          <p:cNvSpPr/>
          <p:nvPr/>
        </p:nvSpPr>
        <p:spPr>
          <a:xfrm flipH="false" flipV="false" rot="0">
            <a:off x="15189754" y="-915539"/>
            <a:ext cx="4706175" cy="3888477"/>
          </a:xfrm>
          <a:custGeom>
            <a:avLst/>
            <a:gdLst/>
            <a:ahLst/>
            <a:cxnLst/>
            <a:rect r="r" b="b" t="t" l="l"/>
            <a:pathLst>
              <a:path h="3888477" w="4706175">
                <a:moveTo>
                  <a:pt x="0" y="0"/>
                </a:moveTo>
                <a:lnTo>
                  <a:pt x="4706176" y="0"/>
                </a:lnTo>
                <a:lnTo>
                  <a:pt x="4706176" y="3888478"/>
                </a:lnTo>
                <a:lnTo>
                  <a:pt x="0" y="3888478"/>
                </a:lnTo>
                <a:lnTo>
                  <a:pt x="0" y="0"/>
                </a:lnTo>
                <a:close/>
              </a:path>
            </a:pathLst>
          </a:custGeom>
          <a:blipFill>
            <a:blip r:embed="rId9"/>
            <a:stretch>
              <a:fillRect l="0" t="0" r="0" b="0"/>
            </a:stretch>
          </a:blipFill>
        </p:spPr>
      </p:sp>
      <p:grpSp>
        <p:nvGrpSpPr>
          <p:cNvPr name="Group 12" id="12"/>
          <p:cNvGrpSpPr/>
          <p:nvPr/>
        </p:nvGrpSpPr>
        <p:grpSpPr>
          <a:xfrm rot="0">
            <a:off x="12389409" y="1651756"/>
            <a:ext cx="4869891" cy="1318398"/>
            <a:chOff x="0" y="0"/>
            <a:chExt cx="6493188" cy="1757865"/>
          </a:xfrm>
        </p:grpSpPr>
        <p:sp>
          <p:nvSpPr>
            <p:cNvPr name="TextBox 13" id="13"/>
            <p:cNvSpPr txBox="true"/>
            <p:nvPr/>
          </p:nvSpPr>
          <p:spPr>
            <a:xfrm rot="0">
              <a:off x="0" y="0"/>
              <a:ext cx="6493188" cy="558800"/>
            </a:xfrm>
            <a:prstGeom prst="rect">
              <a:avLst/>
            </a:prstGeom>
          </p:spPr>
          <p:txBody>
            <a:bodyPr anchor="t" rtlCol="false" tIns="0" lIns="0" bIns="0" rIns="0">
              <a:spAutoFit/>
            </a:bodyPr>
            <a:lstStyle/>
            <a:p>
              <a:pPr algn="l" marL="0" indent="0" lvl="0">
                <a:lnSpc>
                  <a:spcPts val="3359"/>
                </a:lnSpc>
                <a:spcBef>
                  <a:spcPct val="0"/>
                </a:spcBef>
              </a:pPr>
              <a:r>
                <a:rPr lang="en-US" b="true" sz="2799">
                  <a:solidFill>
                    <a:srgbClr val="000000"/>
                  </a:solidFill>
                  <a:latin typeface="Muli Bold"/>
                  <a:ea typeface="Muli Bold"/>
                  <a:cs typeface="Muli Bold"/>
                  <a:sym typeface="Muli Bold"/>
                </a:rPr>
                <a:t>NGHE PHÁT NHẠC</a:t>
              </a:r>
            </a:p>
          </p:txBody>
        </p:sp>
        <p:sp>
          <p:nvSpPr>
            <p:cNvPr name="TextBox 14" id="14"/>
            <p:cNvSpPr txBox="true"/>
            <p:nvPr/>
          </p:nvSpPr>
          <p:spPr>
            <a:xfrm rot="0">
              <a:off x="0" y="752871"/>
              <a:ext cx="6493188" cy="1004993"/>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Muli"/>
                  <a:ea typeface="Muli"/>
                  <a:cs typeface="Muli"/>
                  <a:sym typeface="Muli"/>
                </a:rPr>
                <a:t>Có thể tự động phát nhạc qua bài. Hiển thị Video nếu có</a:t>
              </a:r>
            </a:p>
          </p:txBody>
        </p:sp>
      </p:grpSp>
      <p:sp>
        <p:nvSpPr>
          <p:cNvPr name="Freeform 15" id="15"/>
          <p:cNvSpPr/>
          <p:nvPr/>
        </p:nvSpPr>
        <p:spPr>
          <a:xfrm flipH="false" flipV="false" rot="0">
            <a:off x="15189754" y="343991"/>
            <a:ext cx="421627" cy="421627"/>
          </a:xfrm>
          <a:custGeom>
            <a:avLst/>
            <a:gdLst/>
            <a:ahLst/>
            <a:cxnLst/>
            <a:rect r="r" b="b" t="t" l="l"/>
            <a:pathLst>
              <a:path h="421627" w="421627">
                <a:moveTo>
                  <a:pt x="0" y="0"/>
                </a:moveTo>
                <a:lnTo>
                  <a:pt x="421627" y="0"/>
                </a:lnTo>
                <a:lnTo>
                  <a:pt x="421627" y="421627"/>
                </a:lnTo>
                <a:lnTo>
                  <a:pt x="0" y="4216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7177442" y="1160387"/>
            <a:ext cx="730800" cy="982738"/>
          </a:xfrm>
          <a:custGeom>
            <a:avLst/>
            <a:gdLst/>
            <a:ahLst/>
            <a:cxnLst/>
            <a:rect r="r" b="b" t="t" l="l"/>
            <a:pathLst>
              <a:path h="982738" w="730800">
                <a:moveTo>
                  <a:pt x="0" y="0"/>
                </a:moveTo>
                <a:lnTo>
                  <a:pt x="730800" y="0"/>
                </a:lnTo>
                <a:lnTo>
                  <a:pt x="730800" y="982738"/>
                </a:lnTo>
                <a:lnTo>
                  <a:pt x="0" y="9827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pic>
        <p:nvPicPr>
          <p:cNvPr name="Picture 17" id="17"/>
          <p:cNvPicPr>
            <a:picLocks noChangeAspect="true"/>
          </p:cNvPicPr>
          <p:nvPr/>
        </p:nvPicPr>
        <p:blipFill>
          <a:blip r:embed="rId14"/>
          <a:srcRect l="0" t="0" r="0" b="0"/>
          <a:stretch>
            <a:fillRect/>
          </a:stretch>
        </p:blipFill>
        <p:spPr>
          <a:xfrm flipH="false" flipV="false" rot="0">
            <a:off x="3467508" y="6630758"/>
            <a:ext cx="657460" cy="657460"/>
          </a:xfrm>
          <a:prstGeom prst="rect">
            <a:avLst/>
          </a:prstGeom>
        </p:spPr>
      </p:pic>
      <p:pic>
        <p:nvPicPr>
          <p:cNvPr name="Picture 18" id="18"/>
          <p:cNvPicPr>
            <a:picLocks noChangeAspect="true"/>
          </p:cNvPicPr>
          <p:nvPr/>
        </p:nvPicPr>
        <p:blipFill>
          <a:blip r:embed="rId15"/>
          <a:srcRect l="0" t="0" r="0" b="0"/>
          <a:stretch>
            <a:fillRect/>
          </a:stretch>
        </p:blipFill>
        <p:spPr>
          <a:xfrm flipH="false" flipV="false" rot="0">
            <a:off x="0" y="8764565"/>
            <a:ext cx="928221" cy="987469"/>
          </a:xfrm>
          <a:prstGeom prst="rect">
            <a:avLst/>
          </a:prstGeom>
        </p:spPr>
      </p:pic>
      <p:pic>
        <p:nvPicPr>
          <p:cNvPr name="Picture 19" id="19"/>
          <p:cNvPicPr>
            <a:picLocks noChangeAspect="true"/>
          </p:cNvPicPr>
          <p:nvPr/>
        </p:nvPicPr>
        <p:blipFill>
          <a:blip r:embed="rId16"/>
          <a:srcRect l="0" t="0" r="0" b="0"/>
          <a:stretch>
            <a:fillRect/>
          </a:stretch>
        </p:blipFill>
        <p:spPr>
          <a:xfrm flipH="false" flipV="false" rot="0">
            <a:off x="6976052" y="8566751"/>
            <a:ext cx="495969" cy="495969"/>
          </a:xfrm>
          <a:prstGeom prst="rect">
            <a:avLst/>
          </a:prstGeom>
        </p:spPr>
      </p:pic>
      <p:sp>
        <p:nvSpPr>
          <p:cNvPr name="TextBox 20" id="20"/>
          <p:cNvSpPr txBox="true"/>
          <p:nvPr/>
        </p:nvSpPr>
        <p:spPr>
          <a:xfrm rot="0">
            <a:off x="1227819" y="7344885"/>
            <a:ext cx="7150401" cy="1221866"/>
          </a:xfrm>
          <a:prstGeom prst="rect">
            <a:avLst/>
          </a:prstGeom>
        </p:spPr>
        <p:txBody>
          <a:bodyPr anchor="t" rtlCol="false" tIns="0" lIns="0" bIns="0" rIns="0">
            <a:spAutoFit/>
          </a:bodyPr>
          <a:lstStyle/>
          <a:p>
            <a:pPr algn="l" marL="0" indent="0" lvl="0">
              <a:lnSpc>
                <a:spcPts val="9593"/>
              </a:lnSpc>
            </a:pPr>
            <a:r>
              <a:rPr lang="en-US" b="true" sz="8199" i="true">
                <a:solidFill>
                  <a:srgbClr val="000000"/>
                </a:solidFill>
                <a:latin typeface="Asap Bold Italics"/>
                <a:ea typeface="Asap Bold Italics"/>
                <a:cs typeface="Asap Bold Italics"/>
                <a:sym typeface="Asap Bold Italics"/>
              </a:rPr>
              <a:t>Người dùng</a:t>
            </a:r>
          </a:p>
        </p:txBody>
      </p:sp>
      <p:grpSp>
        <p:nvGrpSpPr>
          <p:cNvPr name="Group 21" id="21"/>
          <p:cNvGrpSpPr/>
          <p:nvPr/>
        </p:nvGrpSpPr>
        <p:grpSpPr>
          <a:xfrm rot="0">
            <a:off x="12307551" y="4484301"/>
            <a:ext cx="4869891" cy="1318398"/>
            <a:chOff x="0" y="0"/>
            <a:chExt cx="6493188" cy="1757865"/>
          </a:xfrm>
        </p:grpSpPr>
        <p:sp>
          <p:nvSpPr>
            <p:cNvPr name="TextBox 22" id="22"/>
            <p:cNvSpPr txBox="true"/>
            <p:nvPr/>
          </p:nvSpPr>
          <p:spPr>
            <a:xfrm rot="0">
              <a:off x="0" y="0"/>
              <a:ext cx="6493188" cy="558800"/>
            </a:xfrm>
            <a:prstGeom prst="rect">
              <a:avLst/>
            </a:prstGeom>
          </p:spPr>
          <p:txBody>
            <a:bodyPr anchor="t" rtlCol="false" tIns="0" lIns="0" bIns="0" rIns="0">
              <a:spAutoFit/>
            </a:bodyPr>
            <a:lstStyle/>
            <a:p>
              <a:pPr algn="l" marL="0" indent="0" lvl="0">
                <a:lnSpc>
                  <a:spcPts val="3359"/>
                </a:lnSpc>
                <a:spcBef>
                  <a:spcPct val="0"/>
                </a:spcBef>
              </a:pPr>
              <a:r>
                <a:rPr lang="en-US" b="true" sz="2799">
                  <a:solidFill>
                    <a:srgbClr val="000000"/>
                  </a:solidFill>
                  <a:latin typeface="Muli Bold"/>
                  <a:ea typeface="Muli Bold"/>
                  <a:cs typeface="Muli Bold"/>
                  <a:sym typeface="Muli Bold"/>
                </a:rPr>
                <a:t>TẠO PLAYLIST YÊU THÍCH</a:t>
              </a:r>
            </a:p>
          </p:txBody>
        </p:sp>
        <p:sp>
          <p:nvSpPr>
            <p:cNvPr name="TextBox 23" id="23"/>
            <p:cNvSpPr txBox="true"/>
            <p:nvPr/>
          </p:nvSpPr>
          <p:spPr>
            <a:xfrm rot="0">
              <a:off x="0" y="752871"/>
              <a:ext cx="6493188" cy="1004993"/>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Muli"/>
                  <a:ea typeface="Muli"/>
                  <a:cs typeface="Muli"/>
                  <a:sym typeface="Muli"/>
                </a:rPr>
                <a:t>Tạo danh sách bài nhạc từ những bài nhạc yêu thích.</a:t>
              </a:r>
            </a:p>
          </p:txBody>
        </p:sp>
      </p:grpSp>
      <p:grpSp>
        <p:nvGrpSpPr>
          <p:cNvPr name="Group 24" id="24"/>
          <p:cNvGrpSpPr/>
          <p:nvPr/>
        </p:nvGrpSpPr>
        <p:grpSpPr>
          <a:xfrm rot="0">
            <a:off x="12389409" y="6869118"/>
            <a:ext cx="4869891" cy="2128023"/>
            <a:chOff x="0" y="0"/>
            <a:chExt cx="6493188" cy="2837365"/>
          </a:xfrm>
        </p:grpSpPr>
        <p:sp>
          <p:nvSpPr>
            <p:cNvPr name="TextBox 25" id="25"/>
            <p:cNvSpPr txBox="true"/>
            <p:nvPr/>
          </p:nvSpPr>
          <p:spPr>
            <a:xfrm rot="0">
              <a:off x="0" y="0"/>
              <a:ext cx="6493188" cy="1117600"/>
            </a:xfrm>
            <a:prstGeom prst="rect">
              <a:avLst/>
            </a:prstGeom>
          </p:spPr>
          <p:txBody>
            <a:bodyPr anchor="t" rtlCol="false" tIns="0" lIns="0" bIns="0" rIns="0">
              <a:spAutoFit/>
            </a:bodyPr>
            <a:lstStyle/>
            <a:p>
              <a:pPr algn="l" marL="0" indent="0" lvl="0">
                <a:lnSpc>
                  <a:spcPts val="3359"/>
                </a:lnSpc>
                <a:spcBef>
                  <a:spcPct val="0"/>
                </a:spcBef>
              </a:pPr>
              <a:r>
                <a:rPr lang="en-US" b="true" sz="2799">
                  <a:solidFill>
                    <a:srgbClr val="000000"/>
                  </a:solidFill>
                  <a:latin typeface="Muli Bold"/>
                  <a:ea typeface="Muli Bold"/>
                  <a:cs typeface="Muli Bold"/>
                  <a:sym typeface="Muli Bold"/>
                </a:rPr>
                <a:t>ĐĂNG KÝ TÀI KHOẢN PREMIUM</a:t>
              </a:r>
            </a:p>
          </p:txBody>
        </p:sp>
        <p:sp>
          <p:nvSpPr>
            <p:cNvPr name="TextBox 26" id="26"/>
            <p:cNvSpPr txBox="true"/>
            <p:nvPr/>
          </p:nvSpPr>
          <p:spPr>
            <a:xfrm rot="0">
              <a:off x="0" y="1311671"/>
              <a:ext cx="6493188" cy="1525693"/>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Muli"/>
                  <a:ea typeface="Muli"/>
                  <a:cs typeface="Muli"/>
                  <a:sym typeface="Muli"/>
                </a:rPr>
                <a:t>Cho phép người dùng đăng ký tài khoản Premium để nghe các bài nhạc bản quyền.</a:t>
              </a:r>
            </a:p>
          </p:txBody>
        </p:sp>
      </p:grpSp>
      <p:grpSp>
        <p:nvGrpSpPr>
          <p:cNvPr name="Group 27" id="27"/>
          <p:cNvGrpSpPr/>
          <p:nvPr/>
        </p:nvGrpSpPr>
        <p:grpSpPr>
          <a:xfrm rot="0">
            <a:off x="464111" y="1028700"/>
            <a:ext cx="2650352" cy="2650341"/>
            <a:chOff x="0" y="0"/>
            <a:chExt cx="6350000" cy="6349975"/>
          </a:xfrm>
        </p:grpSpPr>
        <p:sp>
          <p:nvSpPr>
            <p:cNvPr name="Freeform 28" id="2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18124" t="0" r="-31687" b="0"/>
              </a:stretch>
            </a:blipFill>
          </p:spPr>
        </p:sp>
      </p:grpSp>
      <p:grpSp>
        <p:nvGrpSpPr>
          <p:cNvPr name="Group 29" id="29"/>
          <p:cNvGrpSpPr/>
          <p:nvPr/>
        </p:nvGrpSpPr>
        <p:grpSpPr>
          <a:xfrm rot="0">
            <a:off x="3705012" y="1694671"/>
            <a:ext cx="4869891" cy="1318398"/>
            <a:chOff x="0" y="0"/>
            <a:chExt cx="6493188" cy="1757865"/>
          </a:xfrm>
        </p:grpSpPr>
        <p:sp>
          <p:nvSpPr>
            <p:cNvPr name="TextBox 30" id="30"/>
            <p:cNvSpPr txBox="true"/>
            <p:nvPr/>
          </p:nvSpPr>
          <p:spPr>
            <a:xfrm rot="0">
              <a:off x="0" y="0"/>
              <a:ext cx="6493188" cy="558800"/>
            </a:xfrm>
            <a:prstGeom prst="rect">
              <a:avLst/>
            </a:prstGeom>
          </p:spPr>
          <p:txBody>
            <a:bodyPr anchor="t" rtlCol="false" tIns="0" lIns="0" bIns="0" rIns="0">
              <a:spAutoFit/>
            </a:bodyPr>
            <a:lstStyle/>
            <a:p>
              <a:pPr algn="l" marL="0" indent="0" lvl="0">
                <a:lnSpc>
                  <a:spcPts val="3359"/>
                </a:lnSpc>
                <a:spcBef>
                  <a:spcPct val="0"/>
                </a:spcBef>
              </a:pPr>
              <a:r>
                <a:rPr lang="en-US" b="true" sz="2799">
                  <a:solidFill>
                    <a:srgbClr val="000000"/>
                  </a:solidFill>
                  <a:latin typeface="Muli Bold"/>
                  <a:ea typeface="Muli Bold"/>
                  <a:cs typeface="Muli Bold"/>
                  <a:sym typeface="Muli Bold"/>
                </a:rPr>
                <a:t>CHAT AI</a:t>
              </a:r>
            </a:p>
          </p:txBody>
        </p:sp>
        <p:sp>
          <p:nvSpPr>
            <p:cNvPr name="TextBox 31" id="31"/>
            <p:cNvSpPr txBox="true"/>
            <p:nvPr/>
          </p:nvSpPr>
          <p:spPr>
            <a:xfrm rot="0">
              <a:off x="0" y="752871"/>
              <a:ext cx="6493188" cy="1004993"/>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Muli"/>
                  <a:ea typeface="Muli"/>
                  <a:cs typeface="Muli"/>
                  <a:sym typeface="Muli"/>
                </a:rPr>
                <a:t>Người dùng có thể tra cứu các thông tin liên quan đến website</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36286"/>
            <a:ext cx="18288000" cy="10323286"/>
          </a:xfrm>
          <a:custGeom>
            <a:avLst/>
            <a:gdLst/>
            <a:ahLst/>
            <a:cxnLst/>
            <a:rect r="r" b="b" t="t" l="l"/>
            <a:pathLst>
              <a:path h="10323286" w="18288000">
                <a:moveTo>
                  <a:pt x="18288000" y="0"/>
                </a:moveTo>
                <a:lnTo>
                  <a:pt x="0" y="0"/>
                </a:lnTo>
                <a:lnTo>
                  <a:pt x="0" y="10323286"/>
                </a:lnTo>
                <a:lnTo>
                  <a:pt x="18288000" y="10323286"/>
                </a:lnTo>
                <a:lnTo>
                  <a:pt x="18288000" y="0"/>
                </a:lnTo>
                <a:close/>
              </a:path>
            </a:pathLst>
          </a:custGeom>
          <a:blipFill>
            <a:blip r:embed="rId2">
              <a:extLst>
                <a:ext uri="{96DAC541-7B7A-43D3-8B79-37D633B846F1}">
                  <asvg:svgBlip xmlns:asvg="http://schemas.microsoft.com/office/drawing/2016/SVG/main" r:embed="rId3"/>
                </a:ext>
              </a:extLst>
            </a:blip>
            <a:stretch>
              <a:fillRect l="0" t="-77152" r="0" b="0"/>
            </a:stretch>
          </a:blipFill>
        </p:spPr>
      </p:sp>
      <p:sp>
        <p:nvSpPr>
          <p:cNvPr name="Freeform 3" id="3"/>
          <p:cNvSpPr/>
          <p:nvPr/>
        </p:nvSpPr>
        <p:spPr>
          <a:xfrm flipH="false" flipV="false" rot="10345739">
            <a:off x="-3701876" y="-1252143"/>
            <a:ext cx="16383690" cy="15441628"/>
          </a:xfrm>
          <a:custGeom>
            <a:avLst/>
            <a:gdLst/>
            <a:ahLst/>
            <a:cxnLst/>
            <a:rect r="r" b="b" t="t" l="l"/>
            <a:pathLst>
              <a:path h="15441628" w="16383690">
                <a:moveTo>
                  <a:pt x="0" y="0"/>
                </a:moveTo>
                <a:lnTo>
                  <a:pt x="16383690" y="0"/>
                </a:lnTo>
                <a:lnTo>
                  <a:pt x="16383690" y="15441627"/>
                </a:lnTo>
                <a:lnTo>
                  <a:pt x="0" y="15441627"/>
                </a:lnTo>
                <a:lnTo>
                  <a:pt x="0" y="0"/>
                </a:lnTo>
                <a:close/>
              </a:path>
            </a:pathLst>
          </a:custGeom>
          <a:blipFill>
            <a:blip r:embed="rId4">
              <a:alphaModFix amt="29000"/>
            </a:blip>
            <a:stretch>
              <a:fillRect l="0" t="0" r="0" b="0"/>
            </a:stretch>
          </a:blipFill>
        </p:spPr>
      </p:sp>
      <p:sp>
        <p:nvSpPr>
          <p:cNvPr name="Freeform 4" id="4"/>
          <p:cNvSpPr/>
          <p:nvPr/>
        </p:nvSpPr>
        <p:spPr>
          <a:xfrm flipH="false" flipV="false" rot="0">
            <a:off x="-1153788" y="4350334"/>
            <a:ext cx="9532008" cy="9424773"/>
          </a:xfrm>
          <a:custGeom>
            <a:avLst/>
            <a:gdLst/>
            <a:ahLst/>
            <a:cxnLst/>
            <a:rect r="r" b="b" t="t" l="l"/>
            <a:pathLst>
              <a:path h="9424773" w="9532008">
                <a:moveTo>
                  <a:pt x="0" y="0"/>
                </a:moveTo>
                <a:lnTo>
                  <a:pt x="9532008" y="0"/>
                </a:lnTo>
                <a:lnTo>
                  <a:pt x="9532008" y="9424772"/>
                </a:lnTo>
                <a:lnTo>
                  <a:pt x="0" y="9424772"/>
                </a:lnTo>
                <a:lnTo>
                  <a:pt x="0" y="0"/>
                </a:lnTo>
                <a:close/>
              </a:path>
            </a:pathLst>
          </a:custGeom>
          <a:blipFill>
            <a:blip r:embed="rId5"/>
            <a:stretch>
              <a:fillRect l="0" t="0" r="0" b="0"/>
            </a:stretch>
          </a:blipFill>
        </p:spPr>
      </p:sp>
      <p:grpSp>
        <p:nvGrpSpPr>
          <p:cNvPr name="Group 5" id="5"/>
          <p:cNvGrpSpPr/>
          <p:nvPr/>
        </p:nvGrpSpPr>
        <p:grpSpPr>
          <a:xfrm rot="0">
            <a:off x="9144000" y="1028700"/>
            <a:ext cx="2650352" cy="2650341"/>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39222" r="0" b="-10590"/>
              </a:stretch>
            </a:blipFill>
          </p:spPr>
        </p:sp>
      </p:grpSp>
      <p:grpSp>
        <p:nvGrpSpPr>
          <p:cNvPr name="Group 7" id="7"/>
          <p:cNvGrpSpPr/>
          <p:nvPr/>
        </p:nvGrpSpPr>
        <p:grpSpPr>
          <a:xfrm rot="0">
            <a:off x="9144000" y="3818329"/>
            <a:ext cx="2650352" cy="2650341"/>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4906" t="0" r="-24906" b="0"/>
              </a:stretch>
            </a:blipFill>
          </p:spPr>
        </p:sp>
      </p:grpSp>
      <p:grpSp>
        <p:nvGrpSpPr>
          <p:cNvPr name="Group 9" id="9"/>
          <p:cNvGrpSpPr/>
          <p:nvPr/>
        </p:nvGrpSpPr>
        <p:grpSpPr>
          <a:xfrm rot="0">
            <a:off x="9144000" y="6607959"/>
            <a:ext cx="2650352" cy="2650341"/>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18124" t="0" r="-31687" b="0"/>
              </a:stretch>
            </a:blipFill>
          </p:spPr>
        </p:sp>
      </p:grpSp>
      <p:sp>
        <p:nvSpPr>
          <p:cNvPr name="Freeform 11" id="11"/>
          <p:cNvSpPr/>
          <p:nvPr/>
        </p:nvSpPr>
        <p:spPr>
          <a:xfrm flipH="false" flipV="false" rot="0">
            <a:off x="15189754" y="-915539"/>
            <a:ext cx="4706175" cy="3888477"/>
          </a:xfrm>
          <a:custGeom>
            <a:avLst/>
            <a:gdLst/>
            <a:ahLst/>
            <a:cxnLst/>
            <a:rect r="r" b="b" t="t" l="l"/>
            <a:pathLst>
              <a:path h="3888477" w="4706175">
                <a:moveTo>
                  <a:pt x="0" y="0"/>
                </a:moveTo>
                <a:lnTo>
                  <a:pt x="4706176" y="0"/>
                </a:lnTo>
                <a:lnTo>
                  <a:pt x="4706176" y="3888478"/>
                </a:lnTo>
                <a:lnTo>
                  <a:pt x="0" y="3888478"/>
                </a:lnTo>
                <a:lnTo>
                  <a:pt x="0" y="0"/>
                </a:lnTo>
                <a:close/>
              </a:path>
            </a:pathLst>
          </a:custGeom>
          <a:blipFill>
            <a:blip r:embed="rId9"/>
            <a:stretch>
              <a:fillRect l="0" t="0" r="0" b="0"/>
            </a:stretch>
          </a:blipFill>
        </p:spPr>
      </p:sp>
      <p:grpSp>
        <p:nvGrpSpPr>
          <p:cNvPr name="Group 12" id="12"/>
          <p:cNvGrpSpPr/>
          <p:nvPr/>
        </p:nvGrpSpPr>
        <p:grpSpPr>
          <a:xfrm rot="0">
            <a:off x="12389409" y="1651756"/>
            <a:ext cx="4869891" cy="1318398"/>
            <a:chOff x="0" y="0"/>
            <a:chExt cx="6493188" cy="1757865"/>
          </a:xfrm>
        </p:grpSpPr>
        <p:sp>
          <p:nvSpPr>
            <p:cNvPr name="TextBox 13" id="13"/>
            <p:cNvSpPr txBox="true"/>
            <p:nvPr/>
          </p:nvSpPr>
          <p:spPr>
            <a:xfrm rot="0">
              <a:off x="0" y="0"/>
              <a:ext cx="6493188" cy="558800"/>
            </a:xfrm>
            <a:prstGeom prst="rect">
              <a:avLst/>
            </a:prstGeom>
          </p:spPr>
          <p:txBody>
            <a:bodyPr anchor="t" rtlCol="false" tIns="0" lIns="0" bIns="0" rIns="0">
              <a:spAutoFit/>
            </a:bodyPr>
            <a:lstStyle/>
            <a:p>
              <a:pPr algn="l" marL="0" indent="0" lvl="0">
                <a:lnSpc>
                  <a:spcPts val="3359"/>
                </a:lnSpc>
                <a:spcBef>
                  <a:spcPct val="0"/>
                </a:spcBef>
              </a:pPr>
              <a:r>
                <a:rPr lang="en-US" b="true" sz="2799">
                  <a:solidFill>
                    <a:srgbClr val="000000"/>
                  </a:solidFill>
                  <a:latin typeface="Muli Bold"/>
                  <a:ea typeface="Muli Bold"/>
                  <a:cs typeface="Muli Bold"/>
                  <a:sym typeface="Muli Bold"/>
                </a:rPr>
                <a:t>QUẢN LÝ NGƯỜI DÙNG</a:t>
              </a:r>
            </a:p>
          </p:txBody>
        </p:sp>
        <p:sp>
          <p:nvSpPr>
            <p:cNvPr name="TextBox 14" id="14"/>
            <p:cNvSpPr txBox="true"/>
            <p:nvPr/>
          </p:nvSpPr>
          <p:spPr>
            <a:xfrm rot="0">
              <a:off x="0" y="752871"/>
              <a:ext cx="6493188" cy="1004993"/>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Muli"/>
                  <a:ea typeface="Muli"/>
                  <a:cs typeface="Muli"/>
                  <a:sym typeface="Muli"/>
                </a:rPr>
                <a:t>Admin có quyền thêm, sửa, xóa thông tin người dùng.</a:t>
              </a:r>
            </a:p>
          </p:txBody>
        </p:sp>
      </p:grpSp>
      <p:sp>
        <p:nvSpPr>
          <p:cNvPr name="Freeform 15" id="15"/>
          <p:cNvSpPr/>
          <p:nvPr/>
        </p:nvSpPr>
        <p:spPr>
          <a:xfrm flipH="false" flipV="false" rot="0">
            <a:off x="15189754" y="343991"/>
            <a:ext cx="421627" cy="421627"/>
          </a:xfrm>
          <a:custGeom>
            <a:avLst/>
            <a:gdLst/>
            <a:ahLst/>
            <a:cxnLst/>
            <a:rect r="r" b="b" t="t" l="l"/>
            <a:pathLst>
              <a:path h="421627" w="421627">
                <a:moveTo>
                  <a:pt x="0" y="0"/>
                </a:moveTo>
                <a:lnTo>
                  <a:pt x="421627" y="0"/>
                </a:lnTo>
                <a:lnTo>
                  <a:pt x="421627" y="421627"/>
                </a:lnTo>
                <a:lnTo>
                  <a:pt x="0" y="4216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7177442" y="1160387"/>
            <a:ext cx="730800" cy="982738"/>
          </a:xfrm>
          <a:custGeom>
            <a:avLst/>
            <a:gdLst/>
            <a:ahLst/>
            <a:cxnLst/>
            <a:rect r="r" b="b" t="t" l="l"/>
            <a:pathLst>
              <a:path h="982738" w="730800">
                <a:moveTo>
                  <a:pt x="0" y="0"/>
                </a:moveTo>
                <a:lnTo>
                  <a:pt x="730800" y="0"/>
                </a:lnTo>
                <a:lnTo>
                  <a:pt x="730800" y="982738"/>
                </a:lnTo>
                <a:lnTo>
                  <a:pt x="0" y="9827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pic>
        <p:nvPicPr>
          <p:cNvPr name="Picture 17" id="17"/>
          <p:cNvPicPr>
            <a:picLocks noChangeAspect="true"/>
          </p:cNvPicPr>
          <p:nvPr/>
        </p:nvPicPr>
        <p:blipFill>
          <a:blip r:embed="rId14"/>
          <a:srcRect l="0" t="0" r="0" b="0"/>
          <a:stretch>
            <a:fillRect/>
          </a:stretch>
        </p:blipFill>
        <p:spPr>
          <a:xfrm flipH="false" flipV="false" rot="0">
            <a:off x="3467508" y="6630758"/>
            <a:ext cx="657460" cy="657460"/>
          </a:xfrm>
          <a:prstGeom prst="rect">
            <a:avLst/>
          </a:prstGeom>
        </p:spPr>
      </p:pic>
      <p:pic>
        <p:nvPicPr>
          <p:cNvPr name="Picture 18" id="18"/>
          <p:cNvPicPr>
            <a:picLocks noChangeAspect="true"/>
          </p:cNvPicPr>
          <p:nvPr/>
        </p:nvPicPr>
        <p:blipFill>
          <a:blip r:embed="rId15"/>
          <a:srcRect l="0" t="0" r="0" b="0"/>
          <a:stretch>
            <a:fillRect/>
          </a:stretch>
        </p:blipFill>
        <p:spPr>
          <a:xfrm flipH="false" flipV="false" rot="0">
            <a:off x="0" y="8764565"/>
            <a:ext cx="928221" cy="987469"/>
          </a:xfrm>
          <a:prstGeom prst="rect">
            <a:avLst/>
          </a:prstGeom>
        </p:spPr>
      </p:pic>
      <p:pic>
        <p:nvPicPr>
          <p:cNvPr name="Picture 19" id="19"/>
          <p:cNvPicPr>
            <a:picLocks noChangeAspect="true"/>
          </p:cNvPicPr>
          <p:nvPr/>
        </p:nvPicPr>
        <p:blipFill>
          <a:blip r:embed="rId16"/>
          <a:srcRect l="0" t="0" r="0" b="0"/>
          <a:stretch>
            <a:fillRect/>
          </a:stretch>
        </p:blipFill>
        <p:spPr>
          <a:xfrm flipH="false" flipV="false" rot="0">
            <a:off x="6976052" y="8566751"/>
            <a:ext cx="495969" cy="495969"/>
          </a:xfrm>
          <a:prstGeom prst="rect">
            <a:avLst/>
          </a:prstGeom>
        </p:spPr>
      </p:pic>
      <p:sp>
        <p:nvSpPr>
          <p:cNvPr name="TextBox 20" id="20"/>
          <p:cNvSpPr txBox="true"/>
          <p:nvPr/>
        </p:nvSpPr>
        <p:spPr>
          <a:xfrm rot="0">
            <a:off x="1028700" y="1748288"/>
            <a:ext cx="7150401" cy="1221866"/>
          </a:xfrm>
          <a:prstGeom prst="rect">
            <a:avLst/>
          </a:prstGeom>
        </p:spPr>
        <p:txBody>
          <a:bodyPr anchor="t" rtlCol="false" tIns="0" lIns="0" bIns="0" rIns="0">
            <a:spAutoFit/>
          </a:bodyPr>
          <a:lstStyle/>
          <a:p>
            <a:pPr algn="l" marL="0" indent="0" lvl="0">
              <a:lnSpc>
                <a:spcPts val="9593"/>
              </a:lnSpc>
            </a:pPr>
            <a:r>
              <a:rPr lang="en-US" b="true" sz="8199" i="true">
                <a:solidFill>
                  <a:srgbClr val="000000"/>
                </a:solidFill>
                <a:latin typeface="Asap Bold Italics"/>
                <a:ea typeface="Asap Bold Italics"/>
                <a:cs typeface="Asap Bold Italics"/>
                <a:sym typeface="Asap Bold Italics"/>
              </a:rPr>
              <a:t>Admin</a:t>
            </a:r>
          </a:p>
        </p:txBody>
      </p:sp>
      <p:grpSp>
        <p:nvGrpSpPr>
          <p:cNvPr name="Group 21" id="21"/>
          <p:cNvGrpSpPr/>
          <p:nvPr/>
        </p:nvGrpSpPr>
        <p:grpSpPr>
          <a:xfrm rot="0">
            <a:off x="12307551" y="4484301"/>
            <a:ext cx="4869891" cy="1318398"/>
            <a:chOff x="0" y="0"/>
            <a:chExt cx="6493188" cy="1757865"/>
          </a:xfrm>
        </p:grpSpPr>
        <p:sp>
          <p:nvSpPr>
            <p:cNvPr name="TextBox 22" id="22"/>
            <p:cNvSpPr txBox="true"/>
            <p:nvPr/>
          </p:nvSpPr>
          <p:spPr>
            <a:xfrm rot="0">
              <a:off x="0" y="0"/>
              <a:ext cx="6493188" cy="558800"/>
            </a:xfrm>
            <a:prstGeom prst="rect">
              <a:avLst/>
            </a:prstGeom>
          </p:spPr>
          <p:txBody>
            <a:bodyPr anchor="t" rtlCol="false" tIns="0" lIns="0" bIns="0" rIns="0">
              <a:spAutoFit/>
            </a:bodyPr>
            <a:lstStyle/>
            <a:p>
              <a:pPr algn="l" marL="0" indent="0" lvl="0">
                <a:lnSpc>
                  <a:spcPts val="3359"/>
                </a:lnSpc>
                <a:spcBef>
                  <a:spcPct val="0"/>
                </a:spcBef>
              </a:pPr>
              <a:r>
                <a:rPr lang="en-US" b="true" sz="2799">
                  <a:solidFill>
                    <a:srgbClr val="000000"/>
                  </a:solidFill>
                  <a:latin typeface="Muli Bold"/>
                  <a:ea typeface="Muli Bold"/>
                  <a:cs typeface="Muli Bold"/>
                  <a:sym typeface="Muli Bold"/>
                </a:rPr>
                <a:t>QUẢN LÝ BÀI HÁT</a:t>
              </a:r>
            </a:p>
          </p:txBody>
        </p:sp>
        <p:sp>
          <p:nvSpPr>
            <p:cNvPr name="TextBox 23" id="23"/>
            <p:cNvSpPr txBox="true"/>
            <p:nvPr/>
          </p:nvSpPr>
          <p:spPr>
            <a:xfrm rot="0">
              <a:off x="0" y="752871"/>
              <a:ext cx="6493188" cy="1004993"/>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Muli"/>
                  <a:ea typeface="Muli"/>
                  <a:cs typeface="Muli"/>
                  <a:sym typeface="Muli"/>
                </a:rPr>
                <a:t>Admin có quyền thêm, sửa, xóa thông tin bài hát.</a:t>
              </a:r>
            </a:p>
          </p:txBody>
        </p:sp>
      </p:grpSp>
      <p:grpSp>
        <p:nvGrpSpPr>
          <p:cNvPr name="Group 24" id="24"/>
          <p:cNvGrpSpPr/>
          <p:nvPr/>
        </p:nvGrpSpPr>
        <p:grpSpPr>
          <a:xfrm rot="0">
            <a:off x="12389409" y="7273930"/>
            <a:ext cx="4869891" cy="1318398"/>
            <a:chOff x="0" y="0"/>
            <a:chExt cx="6493188" cy="1757865"/>
          </a:xfrm>
        </p:grpSpPr>
        <p:sp>
          <p:nvSpPr>
            <p:cNvPr name="TextBox 25" id="25"/>
            <p:cNvSpPr txBox="true"/>
            <p:nvPr/>
          </p:nvSpPr>
          <p:spPr>
            <a:xfrm rot="0">
              <a:off x="0" y="0"/>
              <a:ext cx="6493188" cy="558800"/>
            </a:xfrm>
            <a:prstGeom prst="rect">
              <a:avLst/>
            </a:prstGeom>
          </p:spPr>
          <p:txBody>
            <a:bodyPr anchor="t" rtlCol="false" tIns="0" lIns="0" bIns="0" rIns="0">
              <a:spAutoFit/>
            </a:bodyPr>
            <a:lstStyle/>
            <a:p>
              <a:pPr algn="l" marL="0" indent="0" lvl="0">
                <a:lnSpc>
                  <a:spcPts val="3359"/>
                </a:lnSpc>
                <a:spcBef>
                  <a:spcPct val="0"/>
                </a:spcBef>
              </a:pPr>
              <a:r>
                <a:rPr lang="en-US" b="true" sz="2799">
                  <a:solidFill>
                    <a:srgbClr val="000000"/>
                  </a:solidFill>
                  <a:latin typeface="Muli Bold"/>
                  <a:ea typeface="Muli Bold"/>
                  <a:cs typeface="Muli Bold"/>
                  <a:sym typeface="Muli Bold"/>
                </a:rPr>
                <a:t>QUẢN LÝ NGHỆ SĨ</a:t>
              </a:r>
            </a:p>
          </p:txBody>
        </p:sp>
        <p:sp>
          <p:nvSpPr>
            <p:cNvPr name="TextBox 26" id="26"/>
            <p:cNvSpPr txBox="true"/>
            <p:nvPr/>
          </p:nvSpPr>
          <p:spPr>
            <a:xfrm rot="0">
              <a:off x="0" y="752871"/>
              <a:ext cx="6493188" cy="1004993"/>
            </a:xfrm>
            <a:prstGeom prst="rect">
              <a:avLst/>
            </a:prstGeom>
          </p:spPr>
          <p:txBody>
            <a:bodyPr anchor="t" rtlCol="false" tIns="0" lIns="0" bIns="0" rIns="0">
              <a:spAutoFit/>
            </a:bodyPr>
            <a:lstStyle/>
            <a:p>
              <a:pPr algn="l" marL="0" indent="0" lvl="0">
                <a:lnSpc>
                  <a:spcPts val="3079"/>
                </a:lnSpc>
                <a:spcBef>
                  <a:spcPct val="0"/>
                </a:spcBef>
              </a:pPr>
              <a:r>
                <a:rPr lang="en-US" sz="2199">
                  <a:solidFill>
                    <a:srgbClr val="000000"/>
                  </a:solidFill>
                  <a:latin typeface="Muli"/>
                  <a:ea typeface="Muli"/>
                  <a:cs typeface="Muli"/>
                  <a:sym typeface="Muli"/>
                </a:rPr>
                <a:t>Admin có quyền thêm, sửa, xóa thông tin nghệ sĩ.</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6286"/>
            <a:ext cx="18288000" cy="10323286"/>
          </a:xfrm>
          <a:custGeom>
            <a:avLst/>
            <a:gdLst/>
            <a:ahLst/>
            <a:cxnLst/>
            <a:rect r="r" b="b" t="t" l="l"/>
            <a:pathLst>
              <a:path h="10323286" w="18288000">
                <a:moveTo>
                  <a:pt x="0" y="0"/>
                </a:moveTo>
                <a:lnTo>
                  <a:pt x="18288000" y="0"/>
                </a:lnTo>
                <a:lnTo>
                  <a:pt x="18288000" y="10323286"/>
                </a:lnTo>
                <a:lnTo>
                  <a:pt x="0" y="10323286"/>
                </a:lnTo>
                <a:lnTo>
                  <a:pt x="0" y="0"/>
                </a:lnTo>
                <a:close/>
              </a:path>
            </a:pathLst>
          </a:custGeom>
          <a:blipFill>
            <a:blip r:embed="rId2">
              <a:extLst>
                <a:ext uri="{96DAC541-7B7A-43D3-8B79-37D633B846F1}">
                  <asvg:svgBlip xmlns:asvg="http://schemas.microsoft.com/office/drawing/2016/SVG/main" r:embed="rId3"/>
                </a:ext>
              </a:extLst>
            </a:blip>
            <a:stretch>
              <a:fillRect l="0" t="-77152" r="0" b="0"/>
            </a:stretch>
          </a:blipFill>
        </p:spPr>
      </p:sp>
      <p:sp>
        <p:nvSpPr>
          <p:cNvPr name="Freeform 3" id="3"/>
          <p:cNvSpPr/>
          <p:nvPr/>
        </p:nvSpPr>
        <p:spPr>
          <a:xfrm flipH="true" flipV="false" rot="6736492">
            <a:off x="-1417895" y="-5878314"/>
            <a:ext cx="14513759" cy="13624791"/>
          </a:xfrm>
          <a:custGeom>
            <a:avLst/>
            <a:gdLst/>
            <a:ahLst/>
            <a:cxnLst/>
            <a:rect r="r" b="b" t="t" l="l"/>
            <a:pathLst>
              <a:path h="13624791" w="14513759">
                <a:moveTo>
                  <a:pt x="14513759" y="0"/>
                </a:moveTo>
                <a:lnTo>
                  <a:pt x="0" y="0"/>
                </a:lnTo>
                <a:lnTo>
                  <a:pt x="0" y="13624791"/>
                </a:lnTo>
                <a:lnTo>
                  <a:pt x="14513759" y="13624791"/>
                </a:lnTo>
                <a:lnTo>
                  <a:pt x="14513759" y="0"/>
                </a:lnTo>
                <a:close/>
              </a:path>
            </a:pathLst>
          </a:custGeom>
          <a:blipFill>
            <a:blip r:embed="rId4">
              <a:alphaModFix amt="58000"/>
            </a:blip>
            <a:stretch>
              <a:fillRect l="0" t="0" r="0" b="0"/>
            </a:stretch>
          </a:blipFill>
        </p:spPr>
      </p:sp>
      <p:sp>
        <p:nvSpPr>
          <p:cNvPr name="Freeform 4" id="4"/>
          <p:cNvSpPr/>
          <p:nvPr/>
        </p:nvSpPr>
        <p:spPr>
          <a:xfrm flipH="false" flipV="false" rot="0">
            <a:off x="8533363" y="5263361"/>
            <a:ext cx="13751214" cy="6428692"/>
          </a:xfrm>
          <a:custGeom>
            <a:avLst/>
            <a:gdLst/>
            <a:ahLst/>
            <a:cxnLst/>
            <a:rect r="r" b="b" t="t" l="l"/>
            <a:pathLst>
              <a:path h="6428692" w="13751214">
                <a:moveTo>
                  <a:pt x="0" y="0"/>
                </a:moveTo>
                <a:lnTo>
                  <a:pt x="13751214" y="0"/>
                </a:lnTo>
                <a:lnTo>
                  <a:pt x="13751214" y="6428692"/>
                </a:lnTo>
                <a:lnTo>
                  <a:pt x="0" y="6428692"/>
                </a:lnTo>
                <a:lnTo>
                  <a:pt x="0" y="0"/>
                </a:lnTo>
                <a:close/>
              </a:path>
            </a:pathLst>
          </a:custGeom>
          <a:blipFill>
            <a:blip r:embed="rId5">
              <a:alphaModFix amt="83000"/>
            </a:blip>
            <a:stretch>
              <a:fillRect l="0" t="0" r="0" b="0"/>
            </a:stretch>
          </a:blipFill>
        </p:spPr>
      </p:sp>
      <p:sp>
        <p:nvSpPr>
          <p:cNvPr name="Freeform 5" id="5"/>
          <p:cNvSpPr/>
          <p:nvPr/>
        </p:nvSpPr>
        <p:spPr>
          <a:xfrm flipH="false" flipV="false" rot="-4301578">
            <a:off x="11215247" y="8038941"/>
            <a:ext cx="2408181" cy="3189644"/>
          </a:xfrm>
          <a:custGeom>
            <a:avLst/>
            <a:gdLst/>
            <a:ahLst/>
            <a:cxnLst/>
            <a:rect r="r" b="b" t="t" l="l"/>
            <a:pathLst>
              <a:path h="3189644" w="2408181">
                <a:moveTo>
                  <a:pt x="0" y="0"/>
                </a:moveTo>
                <a:lnTo>
                  <a:pt x="2408181" y="0"/>
                </a:lnTo>
                <a:lnTo>
                  <a:pt x="2408181" y="3189644"/>
                </a:lnTo>
                <a:lnTo>
                  <a:pt x="0" y="3189644"/>
                </a:lnTo>
                <a:lnTo>
                  <a:pt x="0" y="0"/>
                </a:lnTo>
                <a:close/>
              </a:path>
            </a:pathLst>
          </a:custGeom>
          <a:blipFill>
            <a:blip r:embed="rId6"/>
            <a:stretch>
              <a:fillRect l="0" t="0" r="0" b="0"/>
            </a:stretch>
          </a:blipFill>
        </p:spPr>
      </p:sp>
      <p:grpSp>
        <p:nvGrpSpPr>
          <p:cNvPr name="Group 6" id="6"/>
          <p:cNvGrpSpPr/>
          <p:nvPr/>
        </p:nvGrpSpPr>
        <p:grpSpPr>
          <a:xfrm rot="0">
            <a:off x="1026014" y="1028700"/>
            <a:ext cx="4585473" cy="6550676"/>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7"/>
              <a:stretch>
                <a:fillRect l="-136742" t="-15450" r="-152273" b="-27512"/>
              </a:stretch>
            </a:blipFill>
          </p:spPr>
        </p:sp>
      </p:grpSp>
      <p:grpSp>
        <p:nvGrpSpPr>
          <p:cNvPr name="Group 8" id="8"/>
          <p:cNvGrpSpPr/>
          <p:nvPr/>
        </p:nvGrpSpPr>
        <p:grpSpPr>
          <a:xfrm rot="0">
            <a:off x="5838985" y="1028700"/>
            <a:ext cx="6550676" cy="655067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8"/>
              <a:stretch>
                <a:fillRect l="-77777" t="0" r="0" b="0"/>
              </a:stretch>
            </a:blipFill>
          </p:spPr>
        </p:sp>
      </p:grpSp>
      <p:sp>
        <p:nvSpPr>
          <p:cNvPr name="Freeform 10" id="10"/>
          <p:cNvSpPr/>
          <p:nvPr/>
        </p:nvSpPr>
        <p:spPr>
          <a:xfrm flipH="false" flipV="false" rot="1288436">
            <a:off x="14160385" y="-384678"/>
            <a:ext cx="6600759" cy="3605664"/>
          </a:xfrm>
          <a:custGeom>
            <a:avLst/>
            <a:gdLst/>
            <a:ahLst/>
            <a:cxnLst/>
            <a:rect r="r" b="b" t="t" l="l"/>
            <a:pathLst>
              <a:path h="3605664" w="6600759">
                <a:moveTo>
                  <a:pt x="0" y="0"/>
                </a:moveTo>
                <a:lnTo>
                  <a:pt x="6600759" y="0"/>
                </a:lnTo>
                <a:lnTo>
                  <a:pt x="6600759" y="3605665"/>
                </a:lnTo>
                <a:lnTo>
                  <a:pt x="0" y="3605665"/>
                </a:lnTo>
                <a:lnTo>
                  <a:pt x="0" y="0"/>
                </a:lnTo>
                <a:close/>
              </a:path>
            </a:pathLst>
          </a:custGeom>
          <a:blipFill>
            <a:blip r:embed="rId9">
              <a:alphaModFix amt="36000"/>
            </a:blip>
            <a:stretch>
              <a:fillRect l="0" t="0" r="0" b="0"/>
            </a:stretch>
          </a:blipFill>
        </p:spPr>
      </p:sp>
      <p:grpSp>
        <p:nvGrpSpPr>
          <p:cNvPr name="Group 11" id="11"/>
          <p:cNvGrpSpPr/>
          <p:nvPr/>
        </p:nvGrpSpPr>
        <p:grpSpPr>
          <a:xfrm rot="0">
            <a:off x="12673827" y="1028700"/>
            <a:ext cx="4585473" cy="6550676"/>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10"/>
              <a:stretch>
                <a:fillRect l="-21428" t="0" r="-21428" b="0"/>
              </a:stretch>
            </a:blipFill>
          </p:spPr>
        </p:sp>
      </p:grpSp>
      <p:sp>
        <p:nvSpPr>
          <p:cNvPr name="Freeform 13" id="13"/>
          <p:cNvSpPr/>
          <p:nvPr/>
        </p:nvSpPr>
        <p:spPr>
          <a:xfrm flipH="false" flipV="false" rot="3727670">
            <a:off x="15377784" y="5228431"/>
            <a:ext cx="2295965" cy="4109110"/>
          </a:xfrm>
          <a:custGeom>
            <a:avLst/>
            <a:gdLst/>
            <a:ahLst/>
            <a:cxnLst/>
            <a:rect r="r" b="b" t="t" l="l"/>
            <a:pathLst>
              <a:path h="4109110" w="2295965">
                <a:moveTo>
                  <a:pt x="0" y="0"/>
                </a:moveTo>
                <a:lnTo>
                  <a:pt x="2295966" y="0"/>
                </a:lnTo>
                <a:lnTo>
                  <a:pt x="2295966" y="4109110"/>
                </a:lnTo>
                <a:lnTo>
                  <a:pt x="0" y="4109110"/>
                </a:lnTo>
                <a:lnTo>
                  <a:pt x="0" y="0"/>
                </a:lnTo>
                <a:close/>
              </a:path>
            </a:pathLst>
          </a:custGeom>
          <a:blipFill>
            <a:blip r:embed="rId11">
              <a:alphaModFix amt="89000"/>
            </a:blip>
            <a:stretch>
              <a:fillRect l="0" t="0" r="0" b="0"/>
            </a:stretch>
          </a:blipFill>
        </p:spPr>
      </p:sp>
      <p:sp>
        <p:nvSpPr>
          <p:cNvPr name="Freeform 14" id="14"/>
          <p:cNvSpPr/>
          <p:nvPr/>
        </p:nvSpPr>
        <p:spPr>
          <a:xfrm flipH="false" flipV="false" rot="4117890">
            <a:off x="-1610265" y="-2814385"/>
            <a:ext cx="5439019" cy="7541101"/>
          </a:xfrm>
          <a:custGeom>
            <a:avLst/>
            <a:gdLst/>
            <a:ahLst/>
            <a:cxnLst/>
            <a:rect r="r" b="b" t="t" l="l"/>
            <a:pathLst>
              <a:path h="7541101" w="5439019">
                <a:moveTo>
                  <a:pt x="0" y="0"/>
                </a:moveTo>
                <a:lnTo>
                  <a:pt x="5439019" y="0"/>
                </a:lnTo>
                <a:lnTo>
                  <a:pt x="5439019" y="7541101"/>
                </a:lnTo>
                <a:lnTo>
                  <a:pt x="0" y="7541101"/>
                </a:lnTo>
                <a:lnTo>
                  <a:pt x="0" y="0"/>
                </a:lnTo>
                <a:close/>
              </a:path>
            </a:pathLst>
          </a:custGeom>
          <a:blipFill>
            <a:blip r:embed="rId12"/>
            <a:stretch>
              <a:fillRect l="0" t="0" r="0" b="0"/>
            </a:stretch>
          </a:blipFill>
        </p:spPr>
      </p:sp>
      <p:sp>
        <p:nvSpPr>
          <p:cNvPr name="Freeform 15" id="15"/>
          <p:cNvSpPr/>
          <p:nvPr/>
        </p:nvSpPr>
        <p:spPr>
          <a:xfrm flipH="false" flipV="false" rot="990267">
            <a:off x="3839311" y="-906036"/>
            <a:ext cx="2029351" cy="1608261"/>
          </a:xfrm>
          <a:custGeom>
            <a:avLst/>
            <a:gdLst/>
            <a:ahLst/>
            <a:cxnLst/>
            <a:rect r="r" b="b" t="t" l="l"/>
            <a:pathLst>
              <a:path h="1608261" w="2029351">
                <a:moveTo>
                  <a:pt x="0" y="0"/>
                </a:moveTo>
                <a:lnTo>
                  <a:pt x="2029351" y="0"/>
                </a:lnTo>
                <a:lnTo>
                  <a:pt x="2029351" y="1608261"/>
                </a:lnTo>
                <a:lnTo>
                  <a:pt x="0" y="1608261"/>
                </a:lnTo>
                <a:lnTo>
                  <a:pt x="0" y="0"/>
                </a:lnTo>
                <a:close/>
              </a:path>
            </a:pathLst>
          </a:custGeom>
          <a:blipFill>
            <a:blip r:embed="rId13"/>
            <a:stretch>
              <a:fillRect l="0" t="0" r="0" b="0"/>
            </a:stretch>
          </a:blipFill>
        </p:spPr>
      </p:sp>
      <p:sp>
        <p:nvSpPr>
          <p:cNvPr name="Freeform 16" id="16"/>
          <p:cNvSpPr/>
          <p:nvPr/>
        </p:nvSpPr>
        <p:spPr>
          <a:xfrm flipH="false" flipV="false" rot="0">
            <a:off x="1586770" y="624469"/>
            <a:ext cx="1123082" cy="1122380"/>
          </a:xfrm>
          <a:custGeom>
            <a:avLst/>
            <a:gdLst/>
            <a:ahLst/>
            <a:cxnLst/>
            <a:rect r="r" b="b" t="t" l="l"/>
            <a:pathLst>
              <a:path h="1122380" w="1123082">
                <a:moveTo>
                  <a:pt x="0" y="0"/>
                </a:moveTo>
                <a:lnTo>
                  <a:pt x="1123081" y="0"/>
                </a:lnTo>
                <a:lnTo>
                  <a:pt x="1123081" y="1122380"/>
                </a:lnTo>
                <a:lnTo>
                  <a:pt x="0" y="1122380"/>
                </a:lnTo>
                <a:lnTo>
                  <a:pt x="0" y="0"/>
                </a:lnTo>
                <a:close/>
              </a:path>
            </a:pathLst>
          </a:custGeom>
          <a:blipFill>
            <a:blip r:embed="rId14"/>
            <a:stretch>
              <a:fillRect l="0" t="0" r="0" b="0"/>
            </a:stretch>
          </a:blipFill>
        </p:spPr>
      </p:sp>
      <p:sp>
        <p:nvSpPr>
          <p:cNvPr name="Freeform 17" id="17"/>
          <p:cNvSpPr/>
          <p:nvPr/>
        </p:nvSpPr>
        <p:spPr>
          <a:xfrm flipH="false" flipV="false" rot="0">
            <a:off x="14126576" y="7796134"/>
            <a:ext cx="1679974" cy="1678924"/>
          </a:xfrm>
          <a:custGeom>
            <a:avLst/>
            <a:gdLst/>
            <a:ahLst/>
            <a:cxnLst/>
            <a:rect r="r" b="b" t="t" l="l"/>
            <a:pathLst>
              <a:path h="1678924" w="1679974">
                <a:moveTo>
                  <a:pt x="0" y="0"/>
                </a:moveTo>
                <a:lnTo>
                  <a:pt x="1679975" y="0"/>
                </a:lnTo>
                <a:lnTo>
                  <a:pt x="1679975" y="1678924"/>
                </a:lnTo>
                <a:lnTo>
                  <a:pt x="0" y="1678924"/>
                </a:lnTo>
                <a:lnTo>
                  <a:pt x="0" y="0"/>
                </a:lnTo>
                <a:close/>
              </a:path>
            </a:pathLst>
          </a:custGeom>
          <a:blipFill>
            <a:blip r:embed="rId14"/>
            <a:stretch>
              <a:fillRect l="0" t="0" r="0" b="0"/>
            </a:stretch>
          </a:blipFill>
        </p:spPr>
      </p:sp>
      <p:sp>
        <p:nvSpPr>
          <p:cNvPr name="Freeform 18" id="18"/>
          <p:cNvSpPr/>
          <p:nvPr/>
        </p:nvSpPr>
        <p:spPr>
          <a:xfrm flipH="false" flipV="false" rot="0">
            <a:off x="5192546" y="202843"/>
            <a:ext cx="421627" cy="421627"/>
          </a:xfrm>
          <a:custGeom>
            <a:avLst/>
            <a:gdLst/>
            <a:ahLst/>
            <a:cxnLst/>
            <a:rect r="r" b="b" t="t" l="l"/>
            <a:pathLst>
              <a:path h="421627" w="421627">
                <a:moveTo>
                  <a:pt x="0" y="0"/>
                </a:moveTo>
                <a:lnTo>
                  <a:pt x="421627" y="0"/>
                </a:lnTo>
                <a:lnTo>
                  <a:pt x="421627" y="421626"/>
                </a:lnTo>
                <a:lnTo>
                  <a:pt x="0" y="4216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pic>
        <p:nvPicPr>
          <p:cNvPr name="Picture 19" id="19"/>
          <p:cNvPicPr>
            <a:picLocks noChangeAspect="true"/>
          </p:cNvPicPr>
          <p:nvPr/>
        </p:nvPicPr>
        <p:blipFill>
          <a:blip r:embed="rId17"/>
          <a:srcRect l="0" t="0" r="0" b="0"/>
          <a:stretch>
            <a:fillRect/>
          </a:stretch>
        </p:blipFill>
        <p:spPr>
          <a:xfrm flipH="false" flipV="false" rot="0">
            <a:off x="699970" y="2869154"/>
            <a:ext cx="657460" cy="657460"/>
          </a:xfrm>
          <a:prstGeom prst="rect">
            <a:avLst/>
          </a:prstGeom>
        </p:spPr>
      </p:pic>
      <p:pic>
        <p:nvPicPr>
          <p:cNvPr name="Picture 20" id="20"/>
          <p:cNvPicPr>
            <a:picLocks noChangeAspect="true"/>
          </p:cNvPicPr>
          <p:nvPr/>
        </p:nvPicPr>
        <p:blipFill>
          <a:blip r:embed="rId17"/>
          <a:srcRect l="0" t="0" r="0" b="0"/>
          <a:stretch>
            <a:fillRect/>
          </a:stretch>
        </p:blipFill>
        <p:spPr>
          <a:xfrm flipH="false" flipV="false" rot="0">
            <a:off x="16930570" y="5307672"/>
            <a:ext cx="657460" cy="657460"/>
          </a:xfrm>
          <a:prstGeom prst="rect">
            <a:avLst/>
          </a:prstGeom>
        </p:spPr>
      </p:pic>
      <p:pic>
        <p:nvPicPr>
          <p:cNvPr name="Picture 21" id="21"/>
          <p:cNvPicPr>
            <a:picLocks noChangeAspect="true"/>
          </p:cNvPicPr>
          <p:nvPr/>
        </p:nvPicPr>
        <p:blipFill>
          <a:blip r:embed="rId18"/>
          <a:srcRect l="0" t="0" r="0" b="0"/>
          <a:stretch>
            <a:fillRect/>
          </a:stretch>
        </p:blipFill>
        <p:spPr>
          <a:xfrm flipH="false" flipV="false" rot="0">
            <a:off x="645134" y="463617"/>
            <a:ext cx="928221" cy="987469"/>
          </a:xfrm>
          <a:prstGeom prst="rect">
            <a:avLst/>
          </a:prstGeom>
        </p:spPr>
      </p:pic>
      <p:pic>
        <p:nvPicPr>
          <p:cNvPr name="Picture 22" id="22"/>
          <p:cNvPicPr>
            <a:picLocks noChangeAspect="true"/>
          </p:cNvPicPr>
          <p:nvPr/>
        </p:nvPicPr>
        <p:blipFill>
          <a:blip r:embed="rId19"/>
          <a:srcRect l="0" t="0" r="0" b="0"/>
          <a:stretch>
            <a:fillRect/>
          </a:stretch>
        </p:blipFill>
        <p:spPr>
          <a:xfrm flipH="false" flipV="false" rot="0">
            <a:off x="16525767" y="8387612"/>
            <a:ext cx="495969" cy="495969"/>
          </a:xfrm>
          <a:prstGeom prst="rect">
            <a:avLst/>
          </a:prstGeom>
        </p:spPr>
      </p:pic>
      <p:sp>
        <p:nvSpPr>
          <p:cNvPr name="TextBox 23" id="23"/>
          <p:cNvSpPr txBox="true"/>
          <p:nvPr/>
        </p:nvSpPr>
        <p:spPr>
          <a:xfrm rot="0">
            <a:off x="1028700" y="8636602"/>
            <a:ext cx="8085623" cy="733425"/>
          </a:xfrm>
          <a:prstGeom prst="rect">
            <a:avLst/>
          </a:prstGeom>
        </p:spPr>
        <p:txBody>
          <a:bodyPr anchor="t" rtlCol="false" tIns="0" lIns="0" bIns="0" rIns="0">
            <a:spAutoFit/>
          </a:bodyPr>
          <a:lstStyle/>
          <a:p>
            <a:pPr algn="l" marL="0" indent="0" lvl="0">
              <a:lnSpc>
                <a:spcPts val="5639"/>
              </a:lnSpc>
              <a:spcBef>
                <a:spcPct val="0"/>
              </a:spcBef>
            </a:pPr>
            <a:r>
              <a:rPr lang="en-US" b="true" sz="4699">
                <a:solidFill>
                  <a:srgbClr val="000000"/>
                </a:solidFill>
                <a:latin typeface="Asap Bold"/>
                <a:ea typeface="Asap Bold"/>
                <a:cs typeface="Asap Bold"/>
                <a:sym typeface="Asap Bold"/>
              </a:rPr>
              <a:t>CÁC CÔNG NGHỆ SỬ DỤNG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45599">
            <a:off x="570303" y="852692"/>
            <a:ext cx="3376433" cy="4926702"/>
          </a:xfrm>
          <a:custGeom>
            <a:avLst/>
            <a:gdLst/>
            <a:ahLst/>
            <a:cxnLst/>
            <a:rect r="r" b="b" t="t" l="l"/>
            <a:pathLst>
              <a:path h="4926702" w="3376433">
                <a:moveTo>
                  <a:pt x="0" y="0"/>
                </a:moveTo>
                <a:lnTo>
                  <a:pt x="3376433" y="0"/>
                </a:lnTo>
                <a:lnTo>
                  <a:pt x="3376433" y="4926702"/>
                </a:lnTo>
                <a:lnTo>
                  <a:pt x="0" y="4926702"/>
                </a:lnTo>
                <a:lnTo>
                  <a:pt x="0" y="0"/>
                </a:lnTo>
                <a:close/>
              </a:path>
            </a:pathLst>
          </a:custGeom>
          <a:blipFill>
            <a:blip r:embed="rId2">
              <a:alphaModFix amt="74000"/>
            </a:blip>
            <a:stretch>
              <a:fillRect l="0" t="0" r="0" b="0"/>
            </a:stretch>
          </a:blipFill>
        </p:spPr>
      </p:sp>
      <p:sp>
        <p:nvSpPr>
          <p:cNvPr name="Freeform 3" id="3"/>
          <p:cNvSpPr/>
          <p:nvPr/>
        </p:nvSpPr>
        <p:spPr>
          <a:xfrm flipH="false" flipV="false" rot="228851">
            <a:off x="3600554" y="1095128"/>
            <a:ext cx="5069850" cy="6874373"/>
          </a:xfrm>
          <a:custGeom>
            <a:avLst/>
            <a:gdLst/>
            <a:ahLst/>
            <a:cxnLst/>
            <a:rect r="r" b="b" t="t" l="l"/>
            <a:pathLst>
              <a:path h="6874373" w="5069850">
                <a:moveTo>
                  <a:pt x="0" y="0"/>
                </a:moveTo>
                <a:lnTo>
                  <a:pt x="5069850" y="0"/>
                </a:lnTo>
                <a:lnTo>
                  <a:pt x="5069850" y="6874373"/>
                </a:lnTo>
                <a:lnTo>
                  <a:pt x="0" y="6874373"/>
                </a:lnTo>
                <a:lnTo>
                  <a:pt x="0" y="0"/>
                </a:lnTo>
                <a:close/>
              </a:path>
            </a:pathLst>
          </a:custGeom>
          <a:blipFill>
            <a:blip r:embed="rId3"/>
            <a:stretch>
              <a:fillRect l="0" t="0" r="0" b="0"/>
            </a:stretch>
          </a:blipFill>
        </p:spPr>
      </p:sp>
      <p:sp>
        <p:nvSpPr>
          <p:cNvPr name="Freeform 4" id="4"/>
          <p:cNvSpPr/>
          <p:nvPr/>
        </p:nvSpPr>
        <p:spPr>
          <a:xfrm flipH="false" flipV="false" rot="0">
            <a:off x="2269031" y="2691384"/>
            <a:ext cx="3423698" cy="5647337"/>
          </a:xfrm>
          <a:custGeom>
            <a:avLst/>
            <a:gdLst/>
            <a:ahLst/>
            <a:cxnLst/>
            <a:rect r="r" b="b" t="t" l="l"/>
            <a:pathLst>
              <a:path h="5647337" w="3423698">
                <a:moveTo>
                  <a:pt x="0" y="0"/>
                </a:moveTo>
                <a:lnTo>
                  <a:pt x="3423698" y="0"/>
                </a:lnTo>
                <a:lnTo>
                  <a:pt x="3423698" y="5647337"/>
                </a:lnTo>
                <a:lnTo>
                  <a:pt x="0" y="5647337"/>
                </a:lnTo>
                <a:lnTo>
                  <a:pt x="0" y="0"/>
                </a:lnTo>
                <a:close/>
              </a:path>
            </a:pathLst>
          </a:custGeom>
          <a:blipFill>
            <a:blip r:embed="rId4"/>
            <a:stretch>
              <a:fillRect l="0" t="0" r="0" b="0"/>
            </a:stretch>
          </a:blipFill>
        </p:spPr>
      </p:sp>
      <p:sp>
        <p:nvSpPr>
          <p:cNvPr name="Freeform 5" id="5"/>
          <p:cNvSpPr/>
          <p:nvPr/>
        </p:nvSpPr>
        <p:spPr>
          <a:xfrm flipH="false" flipV="false" rot="0">
            <a:off x="4294377" y="4610709"/>
            <a:ext cx="5172487" cy="7323876"/>
          </a:xfrm>
          <a:custGeom>
            <a:avLst/>
            <a:gdLst/>
            <a:ahLst/>
            <a:cxnLst/>
            <a:rect r="r" b="b" t="t" l="l"/>
            <a:pathLst>
              <a:path h="7323876" w="5172487">
                <a:moveTo>
                  <a:pt x="0" y="0"/>
                </a:moveTo>
                <a:lnTo>
                  <a:pt x="5172487" y="0"/>
                </a:lnTo>
                <a:lnTo>
                  <a:pt x="5172487" y="7323876"/>
                </a:lnTo>
                <a:lnTo>
                  <a:pt x="0" y="7323876"/>
                </a:lnTo>
                <a:lnTo>
                  <a:pt x="0" y="0"/>
                </a:lnTo>
                <a:close/>
              </a:path>
            </a:pathLst>
          </a:custGeom>
          <a:blipFill>
            <a:blip r:embed="rId5">
              <a:alphaModFix amt="88000"/>
            </a:blip>
            <a:stretch>
              <a:fillRect l="0" t="0" r="0" b="0"/>
            </a:stretch>
          </a:blipFill>
        </p:spPr>
      </p:sp>
      <p:sp>
        <p:nvSpPr>
          <p:cNvPr name="Freeform 6" id="6"/>
          <p:cNvSpPr/>
          <p:nvPr/>
        </p:nvSpPr>
        <p:spPr>
          <a:xfrm flipH="true" flipV="false" rot="-5400000">
            <a:off x="-379296" y="5405150"/>
            <a:ext cx="5452110" cy="8229600"/>
          </a:xfrm>
          <a:custGeom>
            <a:avLst/>
            <a:gdLst/>
            <a:ahLst/>
            <a:cxnLst/>
            <a:rect r="r" b="b" t="t" l="l"/>
            <a:pathLst>
              <a:path h="8229600" w="5452110">
                <a:moveTo>
                  <a:pt x="5452110" y="0"/>
                </a:moveTo>
                <a:lnTo>
                  <a:pt x="0" y="0"/>
                </a:lnTo>
                <a:lnTo>
                  <a:pt x="0" y="8229600"/>
                </a:lnTo>
                <a:lnTo>
                  <a:pt x="5452110" y="8229600"/>
                </a:lnTo>
                <a:lnTo>
                  <a:pt x="5452110" y="0"/>
                </a:lnTo>
                <a:close/>
              </a:path>
            </a:pathLst>
          </a:custGeom>
          <a:blipFill>
            <a:blip r:embed="rId6"/>
            <a:stretch>
              <a:fillRect l="0" t="0" r="0" b="0"/>
            </a:stretch>
          </a:blipFill>
        </p:spPr>
      </p:sp>
      <p:sp>
        <p:nvSpPr>
          <p:cNvPr name="Freeform 7" id="7"/>
          <p:cNvSpPr/>
          <p:nvPr/>
        </p:nvSpPr>
        <p:spPr>
          <a:xfrm flipH="false" flipV="false" rot="-3395817">
            <a:off x="6207461" y="4410608"/>
            <a:ext cx="3413285" cy="1045319"/>
          </a:xfrm>
          <a:custGeom>
            <a:avLst/>
            <a:gdLst/>
            <a:ahLst/>
            <a:cxnLst/>
            <a:rect r="r" b="b" t="t" l="l"/>
            <a:pathLst>
              <a:path h="1045319" w="3413285">
                <a:moveTo>
                  <a:pt x="0" y="0"/>
                </a:moveTo>
                <a:lnTo>
                  <a:pt x="3413285" y="0"/>
                </a:lnTo>
                <a:lnTo>
                  <a:pt x="3413285" y="1045319"/>
                </a:lnTo>
                <a:lnTo>
                  <a:pt x="0" y="1045319"/>
                </a:lnTo>
                <a:lnTo>
                  <a:pt x="0" y="0"/>
                </a:lnTo>
                <a:close/>
              </a:path>
            </a:pathLst>
          </a:custGeom>
          <a:blipFill>
            <a:blip r:embed="rId7"/>
            <a:stretch>
              <a:fillRect l="0" t="0" r="0" b="0"/>
            </a:stretch>
          </a:blipFill>
        </p:spPr>
      </p:sp>
      <p:sp>
        <p:nvSpPr>
          <p:cNvPr name="Freeform 8" id="8"/>
          <p:cNvSpPr/>
          <p:nvPr/>
        </p:nvSpPr>
        <p:spPr>
          <a:xfrm flipH="false" flipV="false" rot="0">
            <a:off x="4219601" y="2237866"/>
            <a:ext cx="1967083" cy="1965854"/>
          </a:xfrm>
          <a:custGeom>
            <a:avLst/>
            <a:gdLst/>
            <a:ahLst/>
            <a:cxnLst/>
            <a:rect r="r" b="b" t="t" l="l"/>
            <a:pathLst>
              <a:path h="1965854" w="1967083">
                <a:moveTo>
                  <a:pt x="0" y="0"/>
                </a:moveTo>
                <a:lnTo>
                  <a:pt x="1967084" y="0"/>
                </a:lnTo>
                <a:lnTo>
                  <a:pt x="1967084" y="1965854"/>
                </a:lnTo>
                <a:lnTo>
                  <a:pt x="0" y="1965854"/>
                </a:lnTo>
                <a:lnTo>
                  <a:pt x="0" y="0"/>
                </a:lnTo>
                <a:close/>
              </a:path>
            </a:pathLst>
          </a:custGeom>
          <a:blipFill>
            <a:blip r:embed="rId8"/>
            <a:stretch>
              <a:fillRect l="0" t="0" r="0" b="0"/>
            </a:stretch>
          </a:blipFill>
        </p:spPr>
      </p:sp>
      <p:sp>
        <p:nvSpPr>
          <p:cNvPr name="Freeform 9" id="9"/>
          <p:cNvSpPr/>
          <p:nvPr/>
        </p:nvSpPr>
        <p:spPr>
          <a:xfrm flipH="false" flipV="false" rot="0">
            <a:off x="663300" y="4532315"/>
            <a:ext cx="730800" cy="982738"/>
          </a:xfrm>
          <a:custGeom>
            <a:avLst/>
            <a:gdLst/>
            <a:ahLst/>
            <a:cxnLst/>
            <a:rect r="r" b="b" t="t" l="l"/>
            <a:pathLst>
              <a:path h="982738" w="730800">
                <a:moveTo>
                  <a:pt x="0" y="0"/>
                </a:moveTo>
                <a:lnTo>
                  <a:pt x="730800" y="0"/>
                </a:lnTo>
                <a:lnTo>
                  <a:pt x="730800" y="982737"/>
                </a:lnTo>
                <a:lnTo>
                  <a:pt x="0" y="9827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461559" y="6793895"/>
            <a:ext cx="555151" cy="555151"/>
          </a:xfrm>
          <a:custGeom>
            <a:avLst/>
            <a:gdLst/>
            <a:ahLst/>
            <a:cxnLst/>
            <a:rect r="r" b="b" t="t" l="l"/>
            <a:pathLst>
              <a:path h="555151" w="555151">
                <a:moveTo>
                  <a:pt x="0" y="0"/>
                </a:moveTo>
                <a:lnTo>
                  <a:pt x="555151" y="0"/>
                </a:lnTo>
                <a:lnTo>
                  <a:pt x="555151" y="555151"/>
                </a:lnTo>
                <a:lnTo>
                  <a:pt x="0" y="55515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4219601" y="1425540"/>
            <a:ext cx="402751" cy="402751"/>
          </a:xfrm>
          <a:custGeom>
            <a:avLst/>
            <a:gdLst/>
            <a:ahLst/>
            <a:cxnLst/>
            <a:rect r="r" b="b" t="t" l="l"/>
            <a:pathLst>
              <a:path h="402751" w="402751">
                <a:moveTo>
                  <a:pt x="0" y="0"/>
                </a:moveTo>
                <a:lnTo>
                  <a:pt x="402752" y="0"/>
                </a:lnTo>
                <a:lnTo>
                  <a:pt x="402752" y="402751"/>
                </a:lnTo>
                <a:lnTo>
                  <a:pt x="0" y="40275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8162635" y="8338721"/>
            <a:ext cx="730800" cy="982738"/>
          </a:xfrm>
          <a:custGeom>
            <a:avLst/>
            <a:gdLst/>
            <a:ahLst/>
            <a:cxnLst/>
            <a:rect r="r" b="b" t="t" l="l"/>
            <a:pathLst>
              <a:path h="982738" w="730800">
                <a:moveTo>
                  <a:pt x="0" y="0"/>
                </a:moveTo>
                <a:lnTo>
                  <a:pt x="730800" y="0"/>
                </a:lnTo>
                <a:lnTo>
                  <a:pt x="730800" y="982738"/>
                </a:lnTo>
                <a:lnTo>
                  <a:pt x="0" y="9827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true" flipV="false" rot="-1960299">
            <a:off x="14076238" y="-1133128"/>
            <a:ext cx="15901000" cy="14927064"/>
          </a:xfrm>
          <a:custGeom>
            <a:avLst/>
            <a:gdLst/>
            <a:ahLst/>
            <a:cxnLst/>
            <a:rect r="r" b="b" t="t" l="l"/>
            <a:pathLst>
              <a:path h="14927064" w="15901000">
                <a:moveTo>
                  <a:pt x="15901000" y="0"/>
                </a:moveTo>
                <a:lnTo>
                  <a:pt x="0" y="0"/>
                </a:lnTo>
                <a:lnTo>
                  <a:pt x="0" y="14927064"/>
                </a:lnTo>
                <a:lnTo>
                  <a:pt x="15901000" y="14927064"/>
                </a:lnTo>
                <a:lnTo>
                  <a:pt x="15901000" y="0"/>
                </a:lnTo>
                <a:close/>
              </a:path>
            </a:pathLst>
          </a:custGeom>
          <a:blipFill>
            <a:blip r:embed="rId13">
              <a:alphaModFix amt="23000"/>
            </a:blip>
            <a:stretch>
              <a:fillRect l="0" t="0" r="0" b="0"/>
            </a:stretch>
          </a:blipFill>
        </p:spPr>
      </p:sp>
      <p:grpSp>
        <p:nvGrpSpPr>
          <p:cNvPr name="Group 14" id="14"/>
          <p:cNvGrpSpPr/>
          <p:nvPr/>
        </p:nvGrpSpPr>
        <p:grpSpPr>
          <a:xfrm rot="0">
            <a:off x="9819289" y="1425540"/>
            <a:ext cx="7516211" cy="7102820"/>
            <a:chOff x="0" y="0"/>
            <a:chExt cx="10021614" cy="9470427"/>
          </a:xfrm>
        </p:grpSpPr>
        <p:sp>
          <p:nvSpPr>
            <p:cNvPr name="TextBox 15" id="15"/>
            <p:cNvSpPr txBox="true"/>
            <p:nvPr/>
          </p:nvSpPr>
          <p:spPr>
            <a:xfrm rot="0">
              <a:off x="0" y="-200025"/>
              <a:ext cx="10021614" cy="1520824"/>
            </a:xfrm>
            <a:prstGeom prst="rect">
              <a:avLst/>
            </a:prstGeom>
          </p:spPr>
          <p:txBody>
            <a:bodyPr anchor="t" rtlCol="false" tIns="0" lIns="0" bIns="0" rIns="0">
              <a:spAutoFit/>
            </a:bodyPr>
            <a:lstStyle/>
            <a:p>
              <a:pPr algn="ctr" marL="0" indent="0" lvl="0">
                <a:lnSpc>
                  <a:spcPts val="9750"/>
                </a:lnSpc>
              </a:pPr>
              <a:r>
                <a:rPr lang="en-US" sz="6500">
                  <a:solidFill>
                    <a:srgbClr val="FFFFFF"/>
                  </a:solidFill>
                  <a:latin typeface="Asap"/>
                  <a:ea typeface="Asap"/>
                  <a:cs typeface="Asap"/>
                  <a:sym typeface="Asap"/>
                </a:rPr>
                <a:t>JWT</a:t>
              </a:r>
            </a:p>
          </p:txBody>
        </p:sp>
        <p:sp>
          <p:nvSpPr>
            <p:cNvPr name="TextBox 16" id="16"/>
            <p:cNvSpPr txBox="true"/>
            <p:nvPr/>
          </p:nvSpPr>
          <p:spPr>
            <a:xfrm rot="0">
              <a:off x="0" y="1545278"/>
              <a:ext cx="10021614" cy="3087794"/>
            </a:xfrm>
            <a:prstGeom prst="rect">
              <a:avLst/>
            </a:prstGeom>
          </p:spPr>
          <p:txBody>
            <a:bodyPr anchor="t" rtlCol="false" tIns="0" lIns="0" bIns="0" rIns="0">
              <a:spAutoFit/>
            </a:bodyPr>
            <a:lstStyle/>
            <a:p>
              <a:pPr algn="ctr" marL="0" indent="0" lvl="0">
                <a:lnSpc>
                  <a:spcPts val="3079"/>
                </a:lnSpc>
                <a:spcBef>
                  <a:spcPct val="0"/>
                </a:spcBef>
              </a:pPr>
              <a:r>
                <a:rPr lang="en-US" sz="2199">
                  <a:solidFill>
                    <a:srgbClr val="FFFFFF"/>
                  </a:solidFill>
                  <a:latin typeface="Muli"/>
                  <a:ea typeface="Muli"/>
                  <a:cs typeface="Muli"/>
                  <a:sym typeface="Muli"/>
                </a:rPr>
                <a:t>JWT</a:t>
              </a:r>
              <a:r>
                <a:rPr lang="en-US" sz="2199">
                  <a:solidFill>
                    <a:srgbClr val="FFFFFF"/>
                  </a:solidFill>
                  <a:latin typeface="Muli"/>
                  <a:ea typeface="Muli"/>
                  <a:cs typeface="Muli"/>
                  <a:sym typeface="Muli"/>
                </a:rPr>
                <a:t> là gì?</a:t>
              </a:r>
            </a:p>
            <a:p>
              <a:pPr algn="ctr" marL="0" indent="0" lvl="0">
                <a:lnSpc>
                  <a:spcPts val="3079"/>
                </a:lnSpc>
                <a:spcBef>
                  <a:spcPct val="0"/>
                </a:spcBef>
              </a:pPr>
              <a:r>
                <a:rPr lang="en-US" sz="2199">
                  <a:solidFill>
                    <a:srgbClr val="FFFFFF"/>
                  </a:solidFill>
                  <a:latin typeface="Muli"/>
                  <a:ea typeface="Muli"/>
                  <a:cs typeface="Muli"/>
                  <a:sym typeface="Muli"/>
                </a:rPr>
                <a:t>JWT - "JSON Web Token" là một tiêu chuẩn mở cho việc tạo ra các token truy cập an toàn dựa trên JSON. JWT thường được sử dụng để xác thực và ủy quyền người dùng trong ứng dụng web và di động.</a:t>
              </a:r>
            </a:p>
            <a:p>
              <a:pPr algn="ctr" marL="0" indent="0" lvl="0">
                <a:lnSpc>
                  <a:spcPts val="3079"/>
                </a:lnSpc>
                <a:spcBef>
                  <a:spcPct val="0"/>
                </a:spcBef>
              </a:pPr>
            </a:p>
          </p:txBody>
        </p:sp>
        <p:sp>
          <p:nvSpPr>
            <p:cNvPr name="TextBox 17" id="17"/>
            <p:cNvSpPr txBox="true"/>
            <p:nvPr/>
          </p:nvSpPr>
          <p:spPr>
            <a:xfrm rot="0">
              <a:off x="0" y="5883627"/>
              <a:ext cx="10021614" cy="875661"/>
            </a:xfrm>
            <a:prstGeom prst="rect">
              <a:avLst/>
            </a:prstGeom>
          </p:spPr>
          <p:txBody>
            <a:bodyPr anchor="t" rtlCol="false" tIns="0" lIns="0" bIns="0" rIns="0">
              <a:spAutoFit/>
            </a:bodyPr>
            <a:lstStyle/>
            <a:p>
              <a:pPr algn="ctr" marL="0" indent="0" lvl="0">
                <a:lnSpc>
                  <a:spcPts val="5550"/>
                </a:lnSpc>
              </a:pPr>
              <a:r>
                <a:rPr lang="en-US" sz="3700">
                  <a:solidFill>
                    <a:srgbClr val="FFFFFF"/>
                  </a:solidFill>
                  <a:latin typeface="Asap"/>
                  <a:ea typeface="Asap"/>
                  <a:cs typeface="Asap"/>
                  <a:sym typeface="Asap"/>
                </a:rPr>
                <a:t>Lý do cần sử dụng JSON Web Token</a:t>
              </a:r>
            </a:p>
          </p:txBody>
        </p:sp>
        <p:sp>
          <p:nvSpPr>
            <p:cNvPr name="TextBox 18" id="18"/>
            <p:cNvSpPr txBox="true"/>
            <p:nvPr/>
          </p:nvSpPr>
          <p:spPr>
            <a:xfrm rot="0">
              <a:off x="0" y="6974242"/>
              <a:ext cx="10021614" cy="2496186"/>
            </a:xfrm>
            <a:prstGeom prst="rect">
              <a:avLst/>
            </a:prstGeom>
          </p:spPr>
          <p:txBody>
            <a:bodyPr anchor="t" rtlCol="false" tIns="0" lIns="0" bIns="0" rIns="0">
              <a:spAutoFit/>
            </a:bodyPr>
            <a:lstStyle/>
            <a:p>
              <a:pPr algn="l" marL="582925" indent="-291463" lvl="1">
                <a:lnSpc>
                  <a:spcPts val="3779"/>
                </a:lnSpc>
                <a:buFont typeface="Arial"/>
                <a:buChar char="•"/>
              </a:pPr>
              <a:r>
                <a:rPr lang="en-US" sz="2699">
                  <a:solidFill>
                    <a:srgbClr val="FFFFFF"/>
                  </a:solidFill>
                  <a:latin typeface="Muli"/>
                  <a:ea typeface="Muli"/>
                  <a:cs typeface="Muli"/>
                  <a:sym typeface="Muli"/>
                </a:rPr>
                <a:t>Bảo mật</a:t>
              </a:r>
            </a:p>
            <a:p>
              <a:pPr algn="l" marL="582925" indent="-291463" lvl="1">
                <a:lnSpc>
                  <a:spcPts val="3779"/>
                </a:lnSpc>
                <a:buFont typeface="Arial"/>
                <a:buChar char="•"/>
              </a:pPr>
              <a:r>
                <a:rPr lang="en-US" sz="2699">
                  <a:solidFill>
                    <a:srgbClr val="FFFFFF"/>
                  </a:solidFill>
                  <a:latin typeface="Muli"/>
                  <a:ea typeface="Muli"/>
                  <a:cs typeface="Muli"/>
                  <a:sym typeface="Muli"/>
                </a:rPr>
                <a:t>Tính linh hoạt</a:t>
              </a:r>
            </a:p>
            <a:p>
              <a:pPr algn="l" marL="582925" indent="-291463" lvl="1">
                <a:lnSpc>
                  <a:spcPts val="3779"/>
                </a:lnSpc>
                <a:buFont typeface="Arial"/>
                <a:buChar char="•"/>
              </a:pPr>
              <a:r>
                <a:rPr lang="en-US" sz="2699">
                  <a:solidFill>
                    <a:srgbClr val="FFFFFF"/>
                  </a:solidFill>
                  <a:latin typeface="Muli"/>
                  <a:ea typeface="Muli"/>
                  <a:cs typeface="Muli"/>
                  <a:sym typeface="Muli"/>
                </a:rPr>
                <a:t>Hiệu suất</a:t>
              </a:r>
            </a:p>
            <a:p>
              <a:pPr algn="l" marL="582925" indent="-291463" lvl="1">
                <a:lnSpc>
                  <a:spcPts val="3779"/>
                </a:lnSpc>
                <a:buFont typeface="Arial"/>
                <a:buChar char="•"/>
              </a:pPr>
              <a:r>
                <a:rPr lang="en-US" sz="2699">
                  <a:solidFill>
                    <a:srgbClr val="FFFFFF"/>
                  </a:solidFill>
                  <a:latin typeface="Muli"/>
                  <a:ea typeface="Muli"/>
                  <a:cs typeface="Muli"/>
                  <a:sym typeface="Muli"/>
                </a:rPr>
                <a:t>Tính di động</a:t>
              </a:r>
            </a:p>
          </p:txBody>
        </p:sp>
      </p:grpSp>
      <p:pic>
        <p:nvPicPr>
          <p:cNvPr name="Picture 19" id="19"/>
          <p:cNvPicPr>
            <a:picLocks noChangeAspect="true"/>
          </p:cNvPicPr>
          <p:nvPr/>
        </p:nvPicPr>
        <p:blipFill>
          <a:blip r:embed="rId14"/>
          <a:srcRect l="0" t="0" r="0" b="0"/>
          <a:stretch>
            <a:fillRect/>
          </a:stretch>
        </p:blipFill>
        <p:spPr>
          <a:xfrm flipH="false" flipV="false" rot="0">
            <a:off x="4622353" y="1298186"/>
            <a:ext cx="657460" cy="657460"/>
          </a:xfrm>
          <a:prstGeom prst="rect">
            <a:avLst/>
          </a:prstGeom>
        </p:spPr>
      </p:pic>
      <p:pic>
        <p:nvPicPr>
          <p:cNvPr name="Picture 20" id="20"/>
          <p:cNvPicPr>
            <a:picLocks noChangeAspect="true"/>
          </p:cNvPicPr>
          <p:nvPr/>
        </p:nvPicPr>
        <p:blipFill>
          <a:blip r:embed="rId15"/>
          <a:srcRect l="0" t="0" r="0" b="0"/>
          <a:stretch>
            <a:fillRect/>
          </a:stretch>
        </p:blipFill>
        <p:spPr>
          <a:xfrm flipH="false" flipV="false" rot="0">
            <a:off x="929989" y="3945798"/>
            <a:ext cx="928221" cy="987469"/>
          </a:xfrm>
          <a:prstGeom prst="rect">
            <a:avLst/>
          </a:prstGeom>
        </p:spPr>
      </p:pic>
      <p:pic>
        <p:nvPicPr>
          <p:cNvPr name="Picture 21" id="21"/>
          <p:cNvPicPr>
            <a:picLocks noChangeAspect="true"/>
          </p:cNvPicPr>
          <p:nvPr/>
        </p:nvPicPr>
        <p:blipFill>
          <a:blip r:embed="rId16"/>
          <a:srcRect l="0" t="0" r="0" b="0"/>
          <a:stretch>
            <a:fillRect/>
          </a:stretch>
        </p:blipFill>
        <p:spPr>
          <a:xfrm flipH="false" flipV="false" rot="0">
            <a:off x="7016710" y="7349046"/>
            <a:ext cx="495969" cy="495969"/>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36286"/>
            <a:ext cx="18288000" cy="10323286"/>
          </a:xfrm>
          <a:custGeom>
            <a:avLst/>
            <a:gdLst/>
            <a:ahLst/>
            <a:cxnLst/>
            <a:rect r="r" b="b" t="t" l="l"/>
            <a:pathLst>
              <a:path h="10323286" w="18288000">
                <a:moveTo>
                  <a:pt x="18288000" y="0"/>
                </a:moveTo>
                <a:lnTo>
                  <a:pt x="0" y="0"/>
                </a:lnTo>
                <a:lnTo>
                  <a:pt x="0" y="10323286"/>
                </a:lnTo>
                <a:lnTo>
                  <a:pt x="18288000" y="10323286"/>
                </a:lnTo>
                <a:lnTo>
                  <a:pt x="18288000" y="0"/>
                </a:lnTo>
                <a:close/>
              </a:path>
            </a:pathLst>
          </a:custGeom>
          <a:blipFill>
            <a:blip r:embed="rId2">
              <a:extLst>
                <a:ext uri="{96DAC541-7B7A-43D3-8B79-37D633B846F1}">
                  <asvg:svgBlip xmlns:asvg="http://schemas.microsoft.com/office/drawing/2016/SVG/main" r:embed="rId3"/>
                </a:ext>
              </a:extLst>
            </a:blip>
            <a:stretch>
              <a:fillRect l="0" t="-77152" r="0" b="0"/>
            </a:stretch>
          </a:blipFill>
        </p:spPr>
      </p:sp>
      <p:sp>
        <p:nvSpPr>
          <p:cNvPr name="Freeform 3" id="3"/>
          <p:cNvSpPr/>
          <p:nvPr/>
        </p:nvSpPr>
        <p:spPr>
          <a:xfrm flipH="false" flipV="false" rot="0">
            <a:off x="1875682" y="5400358"/>
            <a:ext cx="14554830" cy="8229600"/>
          </a:xfrm>
          <a:custGeom>
            <a:avLst/>
            <a:gdLst/>
            <a:ahLst/>
            <a:cxnLst/>
            <a:rect r="r" b="b" t="t" l="l"/>
            <a:pathLst>
              <a:path h="8229600" w="14554830">
                <a:moveTo>
                  <a:pt x="0" y="0"/>
                </a:moveTo>
                <a:lnTo>
                  <a:pt x="14554830" y="0"/>
                </a:lnTo>
                <a:lnTo>
                  <a:pt x="14554830" y="8229600"/>
                </a:lnTo>
                <a:lnTo>
                  <a:pt x="0" y="8229600"/>
                </a:lnTo>
                <a:lnTo>
                  <a:pt x="0" y="0"/>
                </a:lnTo>
                <a:close/>
              </a:path>
            </a:pathLst>
          </a:custGeom>
          <a:blipFill>
            <a:blip r:embed="rId4">
              <a:alphaModFix amt="81000"/>
            </a:blip>
            <a:stretch>
              <a:fillRect l="0" t="0" r="0" b="0"/>
            </a:stretch>
          </a:blipFill>
        </p:spPr>
      </p:sp>
      <p:sp>
        <p:nvSpPr>
          <p:cNvPr name="Freeform 4" id="4"/>
          <p:cNvSpPr/>
          <p:nvPr/>
        </p:nvSpPr>
        <p:spPr>
          <a:xfrm flipH="false" flipV="false" rot="0">
            <a:off x="13141794" y="6045627"/>
            <a:ext cx="5919977" cy="7111083"/>
          </a:xfrm>
          <a:custGeom>
            <a:avLst/>
            <a:gdLst/>
            <a:ahLst/>
            <a:cxnLst/>
            <a:rect r="r" b="b" t="t" l="l"/>
            <a:pathLst>
              <a:path h="7111083" w="5919977">
                <a:moveTo>
                  <a:pt x="0" y="0"/>
                </a:moveTo>
                <a:lnTo>
                  <a:pt x="5919976" y="0"/>
                </a:lnTo>
                <a:lnTo>
                  <a:pt x="5919976" y="7111083"/>
                </a:lnTo>
                <a:lnTo>
                  <a:pt x="0" y="7111083"/>
                </a:lnTo>
                <a:lnTo>
                  <a:pt x="0" y="0"/>
                </a:lnTo>
                <a:close/>
              </a:path>
            </a:pathLst>
          </a:custGeom>
          <a:blipFill>
            <a:blip r:embed="rId5"/>
            <a:stretch>
              <a:fillRect l="0" t="0" r="0" b="0"/>
            </a:stretch>
          </a:blipFill>
        </p:spPr>
      </p:sp>
      <p:sp>
        <p:nvSpPr>
          <p:cNvPr name="Freeform 5" id="5"/>
          <p:cNvSpPr/>
          <p:nvPr/>
        </p:nvSpPr>
        <p:spPr>
          <a:xfrm flipH="true" flipV="false" rot="0">
            <a:off x="-772035" y="6045627"/>
            <a:ext cx="5919977" cy="7111083"/>
          </a:xfrm>
          <a:custGeom>
            <a:avLst/>
            <a:gdLst/>
            <a:ahLst/>
            <a:cxnLst/>
            <a:rect r="r" b="b" t="t" l="l"/>
            <a:pathLst>
              <a:path h="7111083" w="5919977">
                <a:moveTo>
                  <a:pt x="5919976" y="0"/>
                </a:moveTo>
                <a:lnTo>
                  <a:pt x="0" y="0"/>
                </a:lnTo>
                <a:lnTo>
                  <a:pt x="0" y="7111083"/>
                </a:lnTo>
                <a:lnTo>
                  <a:pt x="5919976" y="7111083"/>
                </a:lnTo>
                <a:lnTo>
                  <a:pt x="5919976" y="0"/>
                </a:lnTo>
                <a:close/>
              </a:path>
            </a:pathLst>
          </a:custGeom>
          <a:blipFill>
            <a:blip r:embed="rId5"/>
            <a:stretch>
              <a:fillRect l="0" t="0" r="0" b="0"/>
            </a:stretch>
          </a:blipFill>
        </p:spPr>
      </p:sp>
      <p:sp>
        <p:nvSpPr>
          <p:cNvPr name="TextBox 6" id="6"/>
          <p:cNvSpPr txBox="true"/>
          <p:nvPr/>
        </p:nvSpPr>
        <p:spPr>
          <a:xfrm rot="0">
            <a:off x="2330390" y="461845"/>
            <a:ext cx="13273773" cy="1447805"/>
          </a:xfrm>
          <a:prstGeom prst="rect">
            <a:avLst/>
          </a:prstGeom>
        </p:spPr>
        <p:txBody>
          <a:bodyPr anchor="t" rtlCol="false" tIns="0" lIns="0" bIns="0" rIns="0">
            <a:spAutoFit/>
          </a:bodyPr>
          <a:lstStyle/>
          <a:p>
            <a:pPr algn="ctr" marL="0" indent="0" lvl="0">
              <a:lnSpc>
                <a:spcPts val="11999"/>
              </a:lnSpc>
            </a:pPr>
            <a:r>
              <a:rPr lang="en-US" b="true" sz="7999">
                <a:solidFill>
                  <a:srgbClr val="000000"/>
                </a:solidFill>
                <a:latin typeface="Asap Bold"/>
                <a:ea typeface="Asap Bold"/>
                <a:cs typeface="Asap Bold"/>
                <a:sym typeface="Asap Bold"/>
              </a:rPr>
              <a:t>Chat AI</a:t>
            </a:r>
          </a:p>
        </p:txBody>
      </p:sp>
      <p:sp>
        <p:nvSpPr>
          <p:cNvPr name="Freeform 7" id="7"/>
          <p:cNvSpPr/>
          <p:nvPr/>
        </p:nvSpPr>
        <p:spPr>
          <a:xfrm flipH="false" flipV="false" rot="0">
            <a:off x="1990410" y="1028700"/>
            <a:ext cx="679960" cy="914372"/>
          </a:xfrm>
          <a:custGeom>
            <a:avLst/>
            <a:gdLst/>
            <a:ahLst/>
            <a:cxnLst/>
            <a:rect r="r" b="b" t="t" l="l"/>
            <a:pathLst>
              <a:path h="914372" w="679960">
                <a:moveTo>
                  <a:pt x="0" y="0"/>
                </a:moveTo>
                <a:lnTo>
                  <a:pt x="679960" y="0"/>
                </a:lnTo>
                <a:lnTo>
                  <a:pt x="679960" y="914372"/>
                </a:lnTo>
                <a:lnTo>
                  <a:pt x="0" y="914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703355" y="1066814"/>
            <a:ext cx="679960" cy="914372"/>
          </a:xfrm>
          <a:custGeom>
            <a:avLst/>
            <a:gdLst/>
            <a:ahLst/>
            <a:cxnLst/>
            <a:rect r="r" b="b" t="t" l="l"/>
            <a:pathLst>
              <a:path h="914372" w="679960">
                <a:moveTo>
                  <a:pt x="0" y="0"/>
                </a:moveTo>
                <a:lnTo>
                  <a:pt x="679960" y="0"/>
                </a:lnTo>
                <a:lnTo>
                  <a:pt x="679960" y="914372"/>
                </a:lnTo>
                <a:lnTo>
                  <a:pt x="0" y="914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9" id="9"/>
          <p:cNvPicPr>
            <a:picLocks noChangeAspect="true"/>
          </p:cNvPicPr>
          <p:nvPr/>
        </p:nvPicPr>
        <p:blipFill>
          <a:blip r:embed="rId8"/>
          <a:srcRect l="0" t="0" r="0" b="0"/>
          <a:stretch>
            <a:fillRect/>
          </a:stretch>
        </p:blipFill>
        <p:spPr>
          <a:xfrm flipH="false" flipV="false" rot="0">
            <a:off x="16101782" y="699970"/>
            <a:ext cx="657460" cy="657460"/>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938364" y="8764565"/>
            <a:ext cx="928221" cy="987469"/>
          </a:xfrm>
          <a:prstGeom prst="rect">
            <a:avLst/>
          </a:prstGeom>
        </p:spPr>
      </p:pic>
      <p:pic>
        <p:nvPicPr>
          <p:cNvPr name="Picture 11" id="11"/>
          <p:cNvPicPr>
            <a:picLocks noChangeAspect="true"/>
          </p:cNvPicPr>
          <p:nvPr/>
        </p:nvPicPr>
        <p:blipFill>
          <a:blip r:embed="rId10"/>
          <a:srcRect l="0" t="0" r="0" b="0"/>
          <a:stretch>
            <a:fillRect/>
          </a:stretch>
        </p:blipFill>
        <p:spPr>
          <a:xfrm flipH="false" flipV="false" rot="0">
            <a:off x="17470815" y="8035961"/>
            <a:ext cx="495969" cy="495969"/>
          </a:xfrm>
          <a:prstGeom prst="rect">
            <a:avLst/>
          </a:prstGeom>
        </p:spPr>
      </p:pic>
      <p:sp>
        <p:nvSpPr>
          <p:cNvPr name="Freeform 12" id="12"/>
          <p:cNvSpPr/>
          <p:nvPr/>
        </p:nvSpPr>
        <p:spPr>
          <a:xfrm flipH="false" flipV="false" rot="0">
            <a:off x="7253682" y="2397978"/>
            <a:ext cx="4067059" cy="5081068"/>
          </a:xfrm>
          <a:custGeom>
            <a:avLst/>
            <a:gdLst/>
            <a:ahLst/>
            <a:cxnLst/>
            <a:rect r="r" b="b" t="t" l="l"/>
            <a:pathLst>
              <a:path h="5081068" w="4067059">
                <a:moveTo>
                  <a:pt x="0" y="0"/>
                </a:moveTo>
                <a:lnTo>
                  <a:pt x="4067059" y="0"/>
                </a:lnTo>
                <a:lnTo>
                  <a:pt x="4067059" y="5081068"/>
                </a:lnTo>
                <a:lnTo>
                  <a:pt x="0" y="5081068"/>
                </a:lnTo>
                <a:lnTo>
                  <a:pt x="0" y="0"/>
                </a:lnTo>
                <a:close/>
              </a:path>
            </a:pathLst>
          </a:custGeom>
          <a:blipFill>
            <a:blip r:embed="rId11"/>
            <a:stretch>
              <a:fillRect l="0" t="0" r="0" b="0"/>
            </a:stretch>
          </a:blipFill>
        </p:spPr>
      </p:sp>
      <p:sp>
        <p:nvSpPr>
          <p:cNvPr name="Freeform 13" id="13"/>
          <p:cNvSpPr/>
          <p:nvPr/>
        </p:nvSpPr>
        <p:spPr>
          <a:xfrm flipH="false" flipV="false" rot="0">
            <a:off x="12078108" y="2397978"/>
            <a:ext cx="5392707" cy="5081068"/>
          </a:xfrm>
          <a:custGeom>
            <a:avLst/>
            <a:gdLst/>
            <a:ahLst/>
            <a:cxnLst/>
            <a:rect r="r" b="b" t="t" l="l"/>
            <a:pathLst>
              <a:path h="5081068" w="5392707">
                <a:moveTo>
                  <a:pt x="0" y="0"/>
                </a:moveTo>
                <a:lnTo>
                  <a:pt x="5392707" y="0"/>
                </a:lnTo>
                <a:lnTo>
                  <a:pt x="5392707" y="5081068"/>
                </a:lnTo>
                <a:lnTo>
                  <a:pt x="0" y="5081068"/>
                </a:lnTo>
                <a:lnTo>
                  <a:pt x="0" y="0"/>
                </a:lnTo>
                <a:close/>
              </a:path>
            </a:pathLst>
          </a:custGeom>
          <a:blipFill>
            <a:blip r:embed="rId12"/>
            <a:stretch>
              <a:fillRect l="0" t="0" r="-1098" b="0"/>
            </a:stretch>
          </a:blipFill>
        </p:spPr>
      </p:sp>
      <p:grpSp>
        <p:nvGrpSpPr>
          <p:cNvPr name="Group 14" id="14"/>
          <p:cNvGrpSpPr/>
          <p:nvPr/>
        </p:nvGrpSpPr>
        <p:grpSpPr>
          <a:xfrm rot="0">
            <a:off x="277619" y="2397978"/>
            <a:ext cx="6639835" cy="4760391"/>
            <a:chOff x="0" y="0"/>
            <a:chExt cx="8853113" cy="6347188"/>
          </a:xfrm>
        </p:grpSpPr>
        <p:sp>
          <p:nvSpPr>
            <p:cNvPr name="TextBox 15" id="15"/>
            <p:cNvSpPr txBox="true"/>
            <p:nvPr/>
          </p:nvSpPr>
          <p:spPr>
            <a:xfrm rot="0">
              <a:off x="865769" y="2110478"/>
              <a:ext cx="6552358" cy="4236710"/>
            </a:xfrm>
            <a:prstGeom prst="rect">
              <a:avLst/>
            </a:prstGeom>
          </p:spPr>
          <p:txBody>
            <a:bodyPr anchor="t" rtlCol="false" tIns="0" lIns="0" bIns="0" rIns="0">
              <a:spAutoFit/>
            </a:bodyPr>
            <a:lstStyle/>
            <a:p>
              <a:pPr algn="l" marL="558706" indent="-279353" lvl="1">
                <a:lnSpc>
                  <a:spcPts val="3622"/>
                </a:lnSpc>
                <a:buFont typeface="Arial"/>
                <a:buChar char="•"/>
              </a:pPr>
              <a:r>
                <a:rPr lang="en-US" sz="2587">
                  <a:solidFill>
                    <a:srgbClr val="000000"/>
                  </a:solidFill>
                  <a:latin typeface="Noto Serif Display"/>
                  <a:ea typeface="Noto Serif Display"/>
                  <a:cs typeface="Noto Serif Display"/>
                  <a:sym typeface="Noto Serif Display"/>
                </a:rPr>
                <a:t>Sử dụng mô hìn</a:t>
              </a:r>
              <a:r>
                <a:rPr lang="en-US" sz="2587">
                  <a:solidFill>
                    <a:srgbClr val="000000"/>
                  </a:solidFill>
                  <a:latin typeface="Noto Serif Display"/>
                  <a:ea typeface="Noto Serif Display"/>
                  <a:cs typeface="Noto Serif Display"/>
                  <a:sym typeface="Noto Serif Display"/>
                </a:rPr>
                <a:t>h Gemini AI của Google (cụ thể là gemini-2.0-flash)</a:t>
              </a:r>
            </a:p>
            <a:p>
              <a:pPr algn="l" marL="558706" indent="-279353" lvl="1">
                <a:lnSpc>
                  <a:spcPts val="3622"/>
                </a:lnSpc>
                <a:buFont typeface="Arial"/>
                <a:buChar char="•"/>
              </a:pPr>
              <a:r>
                <a:rPr lang="en-US" sz="2587">
                  <a:solidFill>
                    <a:srgbClr val="000000"/>
                  </a:solidFill>
                  <a:latin typeface="Noto Serif Display"/>
                  <a:ea typeface="Noto Serif Display"/>
                  <a:cs typeface="Noto Serif Display"/>
                  <a:sym typeface="Noto Serif Display"/>
                </a:rPr>
                <a:t>Được triển khai như một giao diện chat để tạo truy vấn SQL và phản hồi ngôn ngữ tự nhiên</a:t>
              </a:r>
            </a:p>
          </p:txBody>
        </p:sp>
        <p:sp>
          <p:nvSpPr>
            <p:cNvPr name="TextBox 16" id="16"/>
            <p:cNvSpPr txBox="true"/>
            <p:nvPr/>
          </p:nvSpPr>
          <p:spPr>
            <a:xfrm rot="0">
              <a:off x="0" y="-95250"/>
              <a:ext cx="8853113" cy="1780858"/>
            </a:xfrm>
            <a:prstGeom prst="rect">
              <a:avLst/>
            </a:prstGeom>
          </p:spPr>
          <p:txBody>
            <a:bodyPr anchor="t" rtlCol="false" tIns="0" lIns="0" bIns="0" rIns="0">
              <a:spAutoFit/>
            </a:bodyPr>
            <a:lstStyle/>
            <a:p>
              <a:pPr algn="ctr" marL="0" indent="0" lvl="0">
                <a:lnSpc>
                  <a:spcPts val="5313"/>
                </a:lnSpc>
                <a:spcBef>
                  <a:spcPct val="0"/>
                </a:spcBef>
              </a:pPr>
              <a:r>
                <a:rPr lang="en-US" b="true" sz="3795" strike="noStrike" u="none">
                  <a:solidFill>
                    <a:srgbClr val="000000"/>
                  </a:solidFill>
                  <a:latin typeface="DejaVu Serif Bold"/>
                  <a:ea typeface="DejaVu Serif Bold"/>
                  <a:cs typeface="DejaVu Serif Bold"/>
                  <a:sym typeface="DejaVu Serif Bold"/>
                </a:rPr>
                <a:t>T</a:t>
              </a:r>
              <a:r>
                <a:rPr lang="en-US" b="true" sz="3795" strike="noStrike" u="none">
                  <a:solidFill>
                    <a:srgbClr val="000000"/>
                  </a:solidFill>
                  <a:latin typeface="DejaVu Serif Bold"/>
                  <a:ea typeface="DejaVu Serif Bold"/>
                  <a:cs typeface="DejaVu Serif Bold"/>
                  <a:sym typeface="DejaVu Serif Bold"/>
                </a:rPr>
                <a:t>ổng</a:t>
              </a:r>
              <a:r>
                <a:rPr lang="en-US" b="true" sz="3795" strike="noStrike" u="none">
                  <a:solidFill>
                    <a:srgbClr val="000000"/>
                  </a:solidFill>
                  <a:latin typeface="DejaVu Serif Bold"/>
                  <a:ea typeface="DejaVu Serif Bold"/>
                  <a:cs typeface="DejaVu Serif Bold"/>
                  <a:sym typeface="DejaVu Serif Bold"/>
                </a:rPr>
                <a:t> </a:t>
              </a:r>
              <a:r>
                <a:rPr lang="en-US" b="true" sz="3795" strike="noStrike" u="none">
                  <a:solidFill>
                    <a:srgbClr val="000000"/>
                  </a:solidFill>
                  <a:latin typeface="DejaVu Serif Bold"/>
                  <a:ea typeface="DejaVu Serif Bold"/>
                  <a:cs typeface="DejaVu Serif Bold"/>
                  <a:sym typeface="DejaVu Serif Bold"/>
                </a:rPr>
                <a:t>Q</a:t>
              </a:r>
              <a:r>
                <a:rPr lang="en-US" b="true" sz="3795" strike="noStrike" u="none">
                  <a:solidFill>
                    <a:srgbClr val="000000"/>
                  </a:solidFill>
                  <a:latin typeface="DejaVu Serif Bold"/>
                  <a:ea typeface="DejaVu Serif Bold"/>
                  <a:cs typeface="DejaVu Serif Bold"/>
                  <a:sym typeface="DejaVu Serif Bold"/>
                </a:rPr>
                <a:t>u</a:t>
              </a:r>
              <a:r>
                <a:rPr lang="en-US" b="true" sz="3795" strike="noStrike" u="none">
                  <a:solidFill>
                    <a:srgbClr val="000000"/>
                  </a:solidFill>
                  <a:latin typeface="DejaVu Serif Bold"/>
                  <a:ea typeface="DejaVu Serif Bold"/>
                  <a:cs typeface="DejaVu Serif Bold"/>
                  <a:sym typeface="DejaVu Serif Bold"/>
                </a:rPr>
                <a:t>an</a:t>
              </a:r>
              <a:r>
                <a:rPr lang="en-US" b="true" sz="3795" strike="noStrike" u="none">
                  <a:solidFill>
                    <a:srgbClr val="000000"/>
                  </a:solidFill>
                  <a:latin typeface="DejaVu Serif Bold"/>
                  <a:ea typeface="DejaVu Serif Bold"/>
                  <a:cs typeface="DejaVu Serif Bold"/>
                  <a:sym typeface="DejaVu Serif Bold"/>
                </a:rPr>
                <a:t> </a:t>
              </a:r>
              <a:r>
                <a:rPr lang="en-US" b="true" sz="3795" strike="noStrike" u="none">
                  <a:solidFill>
                    <a:srgbClr val="000000"/>
                  </a:solidFill>
                  <a:latin typeface="DejaVu Serif Bold"/>
                  <a:ea typeface="DejaVu Serif Bold"/>
                  <a:cs typeface="DejaVu Serif Bold"/>
                  <a:sym typeface="DejaVu Serif Bold"/>
                </a:rPr>
                <a:t>V</a:t>
              </a:r>
              <a:r>
                <a:rPr lang="en-US" b="true" sz="3795" strike="noStrike" u="none">
                  <a:solidFill>
                    <a:srgbClr val="000000"/>
                  </a:solidFill>
                  <a:latin typeface="DejaVu Serif Bold"/>
                  <a:ea typeface="DejaVu Serif Bold"/>
                  <a:cs typeface="DejaVu Serif Bold"/>
                  <a:sym typeface="DejaVu Serif Bold"/>
                </a:rPr>
                <a:t>ề </a:t>
              </a:r>
              <a:r>
                <a:rPr lang="en-US" b="true" sz="3795" strike="noStrike" u="none">
                  <a:solidFill>
                    <a:srgbClr val="000000"/>
                  </a:solidFill>
                  <a:latin typeface="DejaVu Serif Bold"/>
                  <a:ea typeface="DejaVu Serif Bold"/>
                  <a:cs typeface="DejaVu Serif Bold"/>
                  <a:sym typeface="DejaVu Serif Bold"/>
                </a:rPr>
                <a:t>Kiến Trúc Mô Hìn</a:t>
              </a:r>
              <a:r>
                <a:rPr lang="en-US" b="true" sz="3795" strike="noStrike" u="none">
                  <a:solidFill>
                    <a:srgbClr val="000000"/>
                  </a:solidFill>
                  <a:latin typeface="DejaVu Serif Bold"/>
                  <a:ea typeface="DejaVu Serif Bold"/>
                  <a:cs typeface="DejaVu Serif Bold"/>
                  <a:sym typeface="DejaVu Serif Bold"/>
                </a:rPr>
                <a:t>h</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DAGnStNEf-8</dc:identifier>
  <dcterms:modified xsi:type="dcterms:W3CDTF">2011-08-01T06:04:30Z</dcterms:modified>
  <cp:revision>1</cp:revision>
  <dc:title>Ứng dụng nghe nhạc spotify</dc:title>
</cp:coreProperties>
</file>